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7" r:id="rId2"/>
    <p:sldId id="263" r:id="rId3"/>
    <p:sldId id="268" r:id="rId4"/>
    <p:sldId id="282" r:id="rId5"/>
    <p:sldId id="320" r:id="rId6"/>
    <p:sldId id="270" r:id="rId7"/>
    <p:sldId id="269" r:id="rId8"/>
    <p:sldId id="284" r:id="rId9"/>
    <p:sldId id="318" r:id="rId10"/>
    <p:sldId id="327" r:id="rId11"/>
    <p:sldId id="325" r:id="rId12"/>
    <p:sldId id="324" r:id="rId13"/>
    <p:sldId id="330" r:id="rId14"/>
    <p:sldId id="334" r:id="rId15"/>
    <p:sldId id="333" r:id="rId16"/>
    <p:sldId id="424" r:id="rId17"/>
    <p:sldId id="271" r:id="rId18"/>
    <p:sldId id="287" r:id="rId19"/>
    <p:sldId id="288" r:id="rId20"/>
    <p:sldId id="337" r:id="rId21"/>
    <p:sldId id="272" r:id="rId22"/>
    <p:sldId id="340" r:id="rId23"/>
    <p:sldId id="290" r:id="rId24"/>
    <p:sldId id="339" r:id="rId25"/>
    <p:sldId id="273" r:id="rId26"/>
    <p:sldId id="341" r:id="rId27"/>
    <p:sldId id="295" r:id="rId28"/>
    <p:sldId id="342" r:id="rId29"/>
    <p:sldId id="425" r:id="rId30"/>
    <p:sldId id="343" r:id="rId31"/>
    <p:sldId id="347" r:id="rId32"/>
    <p:sldId id="348" r:id="rId33"/>
    <p:sldId id="349" r:id="rId34"/>
    <p:sldId id="350" r:id="rId35"/>
    <p:sldId id="418" r:id="rId36"/>
    <p:sldId id="274" r:id="rId37"/>
    <p:sldId id="352" r:id="rId38"/>
    <p:sldId id="358" r:id="rId39"/>
    <p:sldId id="355" r:id="rId40"/>
    <p:sldId id="356" r:id="rId41"/>
    <p:sldId id="360" r:id="rId42"/>
    <p:sldId id="404" r:id="rId43"/>
    <p:sldId id="363" r:id="rId44"/>
    <p:sldId id="411" r:id="rId45"/>
    <p:sldId id="362" r:id="rId46"/>
    <p:sldId id="414" r:id="rId47"/>
    <p:sldId id="415" r:id="rId48"/>
    <p:sldId id="417" r:id="rId49"/>
    <p:sldId id="400" r:id="rId50"/>
    <p:sldId id="401" r:id="rId51"/>
    <p:sldId id="368" r:id="rId52"/>
    <p:sldId id="412" r:id="rId53"/>
    <p:sldId id="369" r:id="rId54"/>
    <p:sldId id="370" r:id="rId55"/>
    <p:sldId id="371" r:id="rId56"/>
    <p:sldId id="372" r:id="rId57"/>
    <p:sldId id="373" r:id="rId58"/>
    <p:sldId id="374" r:id="rId59"/>
    <p:sldId id="375" r:id="rId60"/>
    <p:sldId id="376" r:id="rId61"/>
    <p:sldId id="377" r:id="rId62"/>
    <p:sldId id="379" r:id="rId63"/>
    <p:sldId id="381" r:id="rId64"/>
    <p:sldId id="382" r:id="rId65"/>
    <p:sldId id="383" r:id="rId66"/>
    <p:sldId id="406" r:id="rId67"/>
    <p:sldId id="419" r:id="rId68"/>
    <p:sldId id="385" r:id="rId69"/>
    <p:sldId id="386" r:id="rId70"/>
    <p:sldId id="387" r:id="rId71"/>
    <p:sldId id="388" r:id="rId72"/>
    <p:sldId id="390" r:id="rId73"/>
    <p:sldId id="389" r:id="rId74"/>
    <p:sldId id="391" r:id="rId75"/>
    <p:sldId id="392" r:id="rId76"/>
    <p:sldId id="393" r:id="rId77"/>
    <p:sldId id="426" r:id="rId78"/>
    <p:sldId id="394" r:id="rId79"/>
    <p:sldId id="420" r:id="rId80"/>
    <p:sldId id="421" r:id="rId81"/>
    <p:sldId id="408" r:id="rId82"/>
    <p:sldId id="407" r:id="rId83"/>
    <p:sldId id="410" r:id="rId84"/>
    <p:sldId id="422" r:id="rId85"/>
    <p:sldId id="423" r:id="rId8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5"/>
            <p14:sldId id="324"/>
          </p14:sldIdLst>
        </p14:section>
        <p14:section name="背景知識與文獻回顧：CNN-based Interpretable Model" id="{AA0E92A5-7A62-4EC5-B063-664533CEE554}">
          <p14:sldIdLst>
            <p14:sldId id="330"/>
            <p14:sldId id="334"/>
            <p14:sldId id="333"/>
            <p14:sldId id="424"/>
          </p14:sldIdLst>
        </p14:section>
        <p14:section name="背景知識與文獻回顧：文獻回顧" id="{F4AAA471-9F59-4655-909B-700620ECBE44}">
          <p14:sldIdLst>
            <p14:sldId id="271"/>
            <p14:sldId id="287"/>
            <p14:sldId id="288"/>
            <p14:sldId id="337"/>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425"/>
            <p14:sldId id="343"/>
            <p14:sldId id="347"/>
            <p14:sldId id="348"/>
            <p14:sldId id="349"/>
            <p14:sldId id="350"/>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400"/>
            <p14:sldId id="401"/>
            <p14:sldId id="368"/>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426"/>
            <p14:sldId id="394"/>
            <p14:sldId id="420"/>
            <p14:sldId id="421"/>
            <p14:sldId id="408"/>
            <p14:sldId id="407"/>
            <p14:sldId id="410"/>
            <p14:sldId id="422"/>
            <p14:sldId id="4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4263" autoAdjust="0"/>
  </p:normalViewPr>
  <p:slideViewPr>
    <p:cSldViewPr snapToGrid="0">
      <p:cViewPr varScale="1">
        <p:scale>
          <a:sx n="89" d="100"/>
          <a:sy n="89" d="100"/>
        </p:scale>
        <p:origin x="1627"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406774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皮質除了學習空間上的影像特徵外，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也同時也會紀錄該不同時間的影像特徵。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具體案例就是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我們將這個現象叫做眼球跳動。</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而皮質則是會通過紀錄這些不同時間進入的影像的特徵，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，最終形成對這個影像的完整認知。</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1A202C"/>
                </a:solidFill>
                <a:effectLst/>
                <a:latin typeface="Inter"/>
              </a:rPr>
              <a:t>眼球移動測量及在中文閱讀研究之應用</a:t>
            </a:r>
            <a:r>
              <a:rPr lang="en-US" altLang="zh-TW" b="1" i="0" dirty="0">
                <a:solidFill>
                  <a:srgbClr val="1A202C"/>
                </a:solidFill>
                <a:effectLst/>
                <a:latin typeface="Inter"/>
              </a:rPr>
              <a:t>(</a:t>
            </a:r>
            <a:r>
              <a:rPr lang="zh-TW" altLang="en-US" b="0" i="0" u="none" strike="noStrike" dirty="0">
                <a:solidFill>
                  <a:srgbClr val="5984F2"/>
                </a:solidFill>
                <a:effectLst/>
                <a:latin typeface="Inter"/>
              </a:rPr>
              <a:t>蔡介立</a:t>
            </a:r>
            <a:r>
              <a:rPr lang="en-US" altLang="zh-TW" b="0" i="0" u="none" strike="noStrike" dirty="0">
                <a:solidFill>
                  <a:srgbClr val="5984F2"/>
                </a:solidFill>
                <a:effectLst/>
                <a:latin typeface="Inter"/>
              </a:rPr>
              <a:t>(</a:t>
            </a:r>
            <a:r>
              <a:rPr lang="en-US" altLang="zh-TW" b="0" i="0" u="none" strike="noStrike" dirty="0" err="1">
                <a:solidFill>
                  <a:srgbClr val="5984F2"/>
                </a:solidFill>
                <a:effectLst/>
                <a:latin typeface="Inter"/>
              </a:rPr>
              <a:t>Jie</a:t>
            </a:r>
            <a:r>
              <a:rPr lang="en-US" altLang="zh-TW" b="0" i="0" u="none" strike="noStrike" dirty="0">
                <a:solidFill>
                  <a:srgbClr val="5984F2"/>
                </a:solidFill>
                <a:effectLst/>
                <a:latin typeface="Inter"/>
              </a:rPr>
              <a:t>-Li Tsai)</a:t>
            </a:r>
            <a:r>
              <a:rPr lang="zh-TW" altLang="en-US" b="0" i="0" dirty="0">
                <a:solidFill>
                  <a:srgbClr val="4B5F7B"/>
                </a:solidFill>
                <a:effectLst/>
                <a:latin typeface="Inter"/>
              </a:rPr>
              <a:t>；</a:t>
            </a:r>
            <a:r>
              <a:rPr lang="zh-TW" altLang="en-US" b="0" i="0" u="none" strike="noStrike" dirty="0">
                <a:solidFill>
                  <a:srgbClr val="5984F2"/>
                </a:solidFill>
                <a:effectLst/>
                <a:latin typeface="Inter"/>
              </a:rPr>
              <a:t>顏妙璇</a:t>
            </a:r>
            <a:r>
              <a:rPr lang="en-US" altLang="zh-TW" b="0" i="0" u="none" strike="noStrike" dirty="0">
                <a:solidFill>
                  <a:srgbClr val="5984F2"/>
                </a:solidFill>
                <a:effectLst/>
                <a:latin typeface="Inter"/>
              </a:rPr>
              <a:t>(Miao-</a:t>
            </a:r>
            <a:r>
              <a:rPr lang="en-US" altLang="zh-TW" b="0" i="0" u="none" strike="noStrike" dirty="0" err="1">
                <a:solidFill>
                  <a:srgbClr val="5984F2"/>
                </a:solidFill>
                <a:effectLst/>
                <a:latin typeface="Inter"/>
              </a:rPr>
              <a:t>Hsuan</a:t>
            </a:r>
            <a:r>
              <a:rPr lang="en-US" altLang="zh-TW" b="0" i="0" u="none" strike="noStrike" dirty="0">
                <a:solidFill>
                  <a:srgbClr val="5984F2"/>
                </a:solidFill>
                <a:effectLst/>
                <a:latin typeface="Inter"/>
              </a:rPr>
              <a:t> Yen)</a:t>
            </a:r>
            <a:r>
              <a:rPr lang="zh-TW" altLang="en-US" b="0" i="0" dirty="0">
                <a:solidFill>
                  <a:srgbClr val="4B5F7B"/>
                </a:solidFill>
                <a:effectLst/>
                <a:latin typeface="Inter"/>
              </a:rPr>
              <a:t>；</a:t>
            </a:r>
            <a:r>
              <a:rPr lang="zh-TW" altLang="en-US" b="0" i="0" u="none" strike="noStrike" dirty="0">
                <a:solidFill>
                  <a:srgbClr val="5984F2"/>
                </a:solidFill>
                <a:effectLst/>
                <a:latin typeface="Inter"/>
              </a:rPr>
              <a:t>汪勁安</a:t>
            </a:r>
            <a:r>
              <a:rPr lang="en-US" altLang="zh-TW" b="0" i="0" u="none" strike="noStrike" dirty="0">
                <a:solidFill>
                  <a:srgbClr val="5984F2"/>
                </a:solidFill>
                <a:effectLst/>
                <a:latin typeface="Inter"/>
              </a:rPr>
              <a:t>(Chin-An Wang)</a:t>
            </a:r>
            <a:r>
              <a:rPr lang="en-US" altLang="zh-TW" b="1" i="0" dirty="0">
                <a:solidFill>
                  <a:srgbClr val="1A202C"/>
                </a:solidFill>
                <a:effectLst/>
                <a:latin typeface="Inter"/>
              </a:rPr>
              <a:t>)(</a:t>
            </a:r>
            <a:r>
              <a:rPr lang="en-US" altLang="zh-TW" b="1" i="0" u="none" strike="noStrike" dirty="0">
                <a:solidFill>
                  <a:srgbClr val="718096"/>
                </a:solidFill>
                <a:effectLst/>
                <a:latin typeface="Inter"/>
              </a:rPr>
              <a:t>《</a:t>
            </a:r>
            <a:r>
              <a:rPr lang="zh-TW" altLang="en-US" b="1" i="0" u="none" strike="noStrike" dirty="0">
                <a:solidFill>
                  <a:srgbClr val="718096"/>
                </a:solidFill>
                <a:effectLst/>
                <a:latin typeface="Inter"/>
              </a:rPr>
              <a:t>應用心理研究</a:t>
            </a:r>
            <a:r>
              <a:rPr lang="en-US" altLang="zh-TW" b="1" i="0" u="none" strike="noStrike" dirty="0">
                <a:solidFill>
                  <a:srgbClr val="718096"/>
                </a:solidFill>
                <a:effectLst/>
                <a:latin typeface="Inter"/>
              </a:rPr>
              <a:t>》</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28</a:t>
            </a:r>
            <a:r>
              <a:rPr lang="zh-TW" altLang="en-US" b="1" i="0" u="none" strike="noStrike" dirty="0">
                <a:solidFill>
                  <a:srgbClr val="718096"/>
                </a:solidFill>
                <a:effectLst/>
                <a:latin typeface="Inter"/>
              </a:rPr>
              <a:t>期</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(2005/12)</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Pp. 91-104</a:t>
            </a:r>
            <a:r>
              <a:rPr lang="en-US" altLang="zh-TW" b="1" i="0" dirty="0">
                <a:solidFill>
                  <a:srgbClr val="1A202C"/>
                </a:solidFill>
                <a:effectLst/>
                <a:latin typeface="Inter"/>
              </a:rPr>
              <a:t>)</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接著要介紹的是啟發本篇論文的重要模型，</a:t>
            </a:r>
            <a:r>
              <a:rPr lang="en-US" altLang="zh-TW" dirty="0"/>
              <a:t>CNN-based Interpretable Model</a:t>
            </a:r>
            <a:r>
              <a:rPr lang="zh-TW" altLang="en-US" dirty="0"/>
              <a:t>。</a:t>
            </a:r>
          </a:p>
          <a:p>
            <a:r>
              <a:rPr lang="en-US" altLang="zh-TW" dirty="0"/>
              <a:t>CNN-based Interpretable Model </a:t>
            </a:r>
            <a:r>
              <a:rPr lang="zh-TW" altLang="en-US" dirty="0"/>
              <a:t>由碩士楊景豐於</a:t>
            </a:r>
            <a:r>
              <a:rPr lang="en-US" altLang="zh-TW" dirty="0"/>
              <a:t>2023</a:t>
            </a:r>
            <a:r>
              <a:rPr lang="zh-TW" altLang="en-US" dirty="0"/>
              <a:t>年提出，</a:t>
            </a:r>
          </a:p>
          <a:p>
            <a:r>
              <a:rPr lang="zh-TW" altLang="en-US" dirty="0"/>
              <a:t>我們簡稱為</a:t>
            </a:r>
            <a:r>
              <a:rPr lang="en-US" altLang="zh-TW" dirty="0"/>
              <a:t>CIM </a:t>
            </a:r>
            <a:r>
              <a:rPr lang="zh-TW" altLang="en-US" dirty="0"/>
              <a:t>模型，</a:t>
            </a:r>
          </a:p>
          <a:p>
            <a:r>
              <a:rPr lang="en-US" altLang="zh-TW" dirty="0"/>
              <a:t>CIM</a:t>
            </a:r>
            <a:r>
              <a:rPr lang="zh-TW" altLang="en-US" dirty="0"/>
              <a:t>透過模擬視覺皮質階層架構和影像的空間性關係來解釋深度學習過程的可解釋性模型</a:t>
            </a:r>
          </a:p>
          <a:p>
            <a:r>
              <a:rPr lang="zh-TW" altLang="en-US" dirty="0"/>
              <a:t>該模型為多層結構，</a:t>
            </a:r>
          </a:p>
          <a:p>
            <a:r>
              <a:rPr lang="zh-TW" altLang="en-US" dirty="0"/>
              <a:t>其架構圖如下，</a:t>
            </a:r>
          </a:p>
          <a:p>
            <a:r>
              <a:rPr lang="zh-TW" altLang="en-US" dirty="0"/>
              <a:t>每層由三個部分組成，分別是</a:t>
            </a:r>
          </a:p>
          <a:p>
            <a:r>
              <a:rPr lang="zh-TW" altLang="en-US" dirty="0"/>
              <a:t>高斯卷積模組，</a:t>
            </a:r>
            <a:r>
              <a:rPr lang="en-US" altLang="zh-TW" dirty="0" err="1"/>
              <a:t>cReLU</a:t>
            </a:r>
            <a:r>
              <a:rPr lang="zh-TW" altLang="en-US" dirty="0"/>
              <a:t>函數和空間位置保留合併機制</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290267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高斯卷積模組使用了歐式距離和高斯函數取代原始卷積的內積，</a:t>
            </a:r>
          </a:p>
          <a:p>
            <a:r>
              <a:rPr lang="zh-TW" altLang="en-US" dirty="0"/>
              <a:t>使計算的結果具有相似性的意義，並將輸出的結果稱為響應圖。</a:t>
            </a:r>
          </a:p>
          <a:p>
            <a:r>
              <a:rPr lang="en-US" altLang="zh-TW" dirty="0" err="1"/>
              <a:t>cReLU</a:t>
            </a:r>
            <a:r>
              <a:rPr lang="zh-TW" altLang="en-US" dirty="0"/>
              <a:t>函數為論文中新提出來的函數，</a:t>
            </a:r>
          </a:p>
          <a:p>
            <a:r>
              <a:rPr lang="zh-TW" altLang="en-US" dirty="0"/>
              <a:t>其目的為將過濾掉響應圖中過小的輸出。</a:t>
            </a:r>
          </a:p>
          <a:p>
            <a:r>
              <a:rPr lang="zh-TW" altLang="en-US" dirty="0"/>
              <a:t>空間位置保留合併機制，模擬皮層架構，</a:t>
            </a:r>
          </a:p>
          <a:p>
            <a:r>
              <a:rPr lang="zh-TW" altLang="en-US" dirty="0"/>
              <a:t>將不同的響應圖乘上時間遺忘函數來進行合併，</a:t>
            </a:r>
          </a:p>
          <a:p>
            <a:r>
              <a:rPr lang="zh-TW" altLang="en-US" dirty="0"/>
              <a:t>並輸入下一層之中，</a:t>
            </a:r>
          </a:p>
          <a:p>
            <a:r>
              <a:rPr lang="zh-TW" altLang="en-US" dirty="0"/>
              <a:t>重複這三個模組，最後再加上一層全連接層。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在可解釋性方面，</a:t>
            </a:r>
          </a:p>
          <a:p>
            <a:r>
              <a:rPr lang="zh-TW" altLang="en-US" dirty="0"/>
              <a:t>最重要的地方是</a:t>
            </a:r>
            <a:r>
              <a:rPr lang="en-US" altLang="zh-TW" dirty="0"/>
              <a:t>CIM</a:t>
            </a:r>
            <a:r>
              <a:rPr lang="zh-TW" altLang="en-US" dirty="0"/>
              <a:t>提出了特徵對應法，</a:t>
            </a:r>
          </a:p>
          <a:p>
            <a:r>
              <a:rPr lang="zh-TW" altLang="en-US" dirty="0"/>
              <a:t>通過從每層的響應圖中找到能引起最大響應值的濾波器，再找出這些濾波器的對應影像，並將其組合起來進行分析。</a:t>
            </a:r>
          </a:p>
          <a:p>
            <a:r>
              <a:rPr lang="zh-TW" altLang="en-US" dirty="0"/>
              <a:t>在這個示例中，輸入影像是</a:t>
            </a:r>
            <a:r>
              <a:rPr lang="en-US" altLang="zh-TW" dirty="0"/>
              <a:t>0</a:t>
            </a:r>
            <a:r>
              <a:rPr lang="zh-TW" altLang="en-US" dirty="0"/>
              <a:t>，</a:t>
            </a:r>
            <a:r>
              <a:rPr lang="en-US" altLang="zh-TW" dirty="0"/>
              <a:t>RM-CI4</a:t>
            </a:r>
            <a:r>
              <a:rPr lang="zh-TW" altLang="en-US" dirty="0"/>
              <a:t>模型的預測結果也是</a:t>
            </a:r>
            <a:r>
              <a:rPr lang="en-US" altLang="zh-TW" dirty="0"/>
              <a:t>0</a:t>
            </a:r>
            <a:r>
              <a:rPr lang="zh-TW" altLang="en-US" dirty="0"/>
              <a:t>。模型是如何做出這個判斷的呢？</a:t>
            </a:r>
          </a:p>
          <a:p>
            <a:r>
              <a:rPr lang="zh-TW" altLang="en-US" dirty="0"/>
              <a:t>我們可以從</a:t>
            </a:r>
            <a:r>
              <a:rPr lang="en-US" altLang="zh-TW" dirty="0"/>
              <a:t>RM-CI3</a:t>
            </a:r>
            <a:r>
              <a:rPr lang="zh-TW" altLang="en-US" dirty="0"/>
              <a:t>看到，模型在影像的上半部分檢測到了下彎弧，在影像的下半部分檢測到了上彎弧，因此模型判斷影像是</a:t>
            </a:r>
            <a:r>
              <a:rPr lang="en-US" altLang="zh-TW" dirty="0"/>
              <a:t>0</a:t>
            </a:r>
            <a:r>
              <a:rPr lang="zh-TW" altLang="en-US" dirty="0"/>
              <a:t>。</a:t>
            </a:r>
          </a:p>
          <a:p>
            <a:r>
              <a:rPr lang="zh-TW" altLang="en-US" dirty="0"/>
              <a:t>那麼模型是如何在上半部分判斷為</a:t>
            </a:r>
            <a:r>
              <a:rPr lang="en-US" altLang="zh-TW" dirty="0"/>
              <a:t>0</a:t>
            </a:r>
            <a:r>
              <a:rPr lang="zh-TW" altLang="en-US" dirty="0"/>
              <a:t>的呢？從</a:t>
            </a:r>
            <a:r>
              <a:rPr lang="en-US" altLang="zh-TW" dirty="0"/>
              <a:t>RM-CI2</a:t>
            </a:r>
            <a:r>
              <a:rPr lang="zh-TW" altLang="en-US" dirty="0"/>
              <a:t>上的三個小圖可以看出，第二張圖顯示了一個蓋子，第三張圖的左右兩側各有一條直線。這些特徵組合在一起形成了一個上彎弧。依此類推，模型逐層分析，最終做出預測。，以此類推去對模型預測結果進行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422225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a:t>
            </a:r>
            <a:r>
              <a:rPr lang="en-US" altLang="zh-TW" dirty="0"/>
              <a:t>CIM</a:t>
            </a:r>
            <a:r>
              <a:rPr lang="zh-TW" altLang="en-US" dirty="0"/>
              <a:t>模型的優點在於它可以視覺化的觀察每一層的特徵，</a:t>
            </a:r>
          </a:p>
          <a:p>
            <a:r>
              <a:rPr lang="zh-TW" altLang="en-US" dirty="0"/>
              <a:t>透過特徵我們可以解釋預測結果。</a:t>
            </a:r>
          </a:p>
          <a:p>
            <a:r>
              <a:rPr lang="zh-TW" altLang="en-US" dirty="0"/>
              <a:t>他的缺點在於這個模型只能處理灰階影像，</a:t>
            </a:r>
          </a:p>
          <a:p>
            <a:r>
              <a:rPr lang="zh-TW" altLang="en-US" dirty="0"/>
              <a:t>並且訓練速度較慢，</a:t>
            </a:r>
          </a:p>
          <a:p>
            <a:r>
              <a:rPr lang="zh-TW" altLang="en-US" dirty="0"/>
              <a:t>因此我們才想要開發一個能夠適用於彩色影像新型的可解釋性深度學習模型。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63965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在文獻回顧這一塊，</a:t>
            </a:r>
          </a:p>
          <a:p>
            <a:r>
              <a:rPr lang="zh-TW" altLang="en-US" dirty="0"/>
              <a:t>我們將會回顧現在已經有的可解釋性人工智慧的研究，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67241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可解釋性人工智慧</a:t>
            </a:r>
            <a:r>
              <a:rPr lang="en-US" altLang="zh-TW" dirty="0"/>
              <a:t>(Explainable AI, </a:t>
            </a:r>
            <a:r>
              <a:rPr lang="zh-TW" altLang="en-US" dirty="0"/>
              <a:t>簡稱</a:t>
            </a:r>
            <a:r>
              <a:rPr lang="en-US" altLang="zh-TW" dirty="0"/>
              <a:t>XAI)</a:t>
            </a:r>
            <a:r>
              <a:rPr lang="zh-TW" altLang="en-US" dirty="0"/>
              <a:t>，</a:t>
            </a:r>
          </a:p>
          <a:p>
            <a:r>
              <a:rPr lang="zh-TW" altLang="en-US" dirty="0"/>
              <a:t>主要可以分成兩類</a:t>
            </a:r>
          </a:p>
          <a:p>
            <a:r>
              <a:rPr lang="zh-TW" altLang="en-US" dirty="0"/>
              <a:t>一類稱為</a:t>
            </a:r>
            <a:r>
              <a:rPr lang="en-US" altLang="zh-TW" dirty="0"/>
              <a:t>Ante-Hoc Explainable Models</a:t>
            </a:r>
            <a:r>
              <a:rPr lang="zh-TW" altLang="en-US" dirty="0"/>
              <a:t>，</a:t>
            </a:r>
          </a:p>
          <a:p>
            <a:r>
              <a:rPr lang="zh-TW" altLang="en-US" dirty="0"/>
              <a:t>另一類則稱為</a:t>
            </a:r>
            <a:r>
              <a:rPr lang="en-US" altLang="zh-TW" dirty="0"/>
              <a:t>Post-Hoc Explainable Methods</a:t>
            </a:r>
            <a:r>
              <a:rPr lang="zh-TW" altLang="en-US" dirty="0"/>
              <a:t>。</a:t>
            </a:r>
          </a:p>
          <a:p>
            <a:r>
              <a:rPr lang="zh-TW" altLang="en-US" dirty="0"/>
              <a:t>我們接著將會介紹這兩類模型，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360543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 </a:t>
            </a:r>
            <a:r>
              <a:rPr lang="en-US" altLang="zh-TW" dirty="0"/>
              <a:t>Ante-Hoc Explainable Model</a:t>
            </a:r>
            <a:r>
              <a:rPr lang="zh-TW" altLang="en-US" dirty="0"/>
              <a:t>，</a:t>
            </a:r>
          </a:p>
          <a:p>
            <a:r>
              <a:rPr lang="zh-TW" altLang="en-US" dirty="0"/>
              <a:t>在模型設計的時候便考慮了可解釋性，</a:t>
            </a:r>
          </a:p>
          <a:p>
            <a:r>
              <a:rPr lang="zh-TW" altLang="en-US" dirty="0"/>
              <a:t>因此設計出來的模型本身便具備可解釋性。</a:t>
            </a:r>
          </a:p>
          <a:p>
            <a:r>
              <a:rPr lang="zh-TW" altLang="en-US" dirty="0"/>
              <a:t>這類模型中最有名的便是決策樹，</a:t>
            </a:r>
            <a:endParaRPr lang="en-US" altLang="zh-TW" dirty="0"/>
          </a:p>
          <a:p>
            <a:r>
              <a:rPr lang="zh-TW" altLang="en-US" dirty="0"/>
              <a:t>決策樹透過一系列的規則去不斷進行抉擇並且可以很容易地被可視化，</a:t>
            </a:r>
            <a:endParaRPr lang="en-US" altLang="zh-TW" dirty="0"/>
          </a:p>
          <a:p>
            <a:r>
              <a:rPr lang="zh-TW" altLang="en-US" dirty="0"/>
              <a:t>使得人們可以容易理解 </a:t>
            </a:r>
            <a:r>
              <a:rPr lang="en-US" altLang="zh-TW" dirty="0"/>
              <a:t>DT </a:t>
            </a:r>
            <a:r>
              <a:rPr lang="zh-TW" altLang="en-US" dirty="0"/>
              <a:t>的決策邏輯，</a:t>
            </a:r>
            <a:endParaRPr lang="en-US" altLang="zh-TW" dirty="0"/>
          </a:p>
          <a:p>
            <a:r>
              <a:rPr lang="zh-TW" altLang="en-US" dirty="0"/>
              <a:t>除此之外還有上面這些模型。</a:t>
            </a:r>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Post-Hoc Explainable Methods </a:t>
            </a:r>
            <a:r>
              <a:rPr lang="zh-TW" altLang="en-US" dirty="0"/>
              <a:t>著重在模型完成預測後解釋結果，模型本身不具解釋性。</a:t>
            </a:r>
          </a:p>
          <a:p>
            <a:r>
              <a:rPr lang="zh-TW" altLang="en-US" dirty="0"/>
              <a:t>這些方法可細分為 </a:t>
            </a:r>
            <a:r>
              <a:rPr lang="en-US" altLang="zh-TW" dirty="0"/>
              <a:t>Local </a:t>
            </a:r>
            <a:r>
              <a:rPr lang="zh-TW" altLang="en-US" dirty="0"/>
              <a:t>和 </a:t>
            </a:r>
            <a:r>
              <a:rPr lang="en-US" altLang="zh-TW" dirty="0"/>
              <a:t>Global </a:t>
            </a:r>
            <a:r>
              <a:rPr lang="zh-TW" altLang="en-US" dirty="0"/>
              <a:t>兩種。</a:t>
            </a:r>
          </a:p>
          <a:p>
            <a:r>
              <a:rPr lang="en-US" altLang="zh-TW" dirty="0"/>
              <a:t>Local </a:t>
            </a:r>
            <a:r>
              <a:rPr lang="zh-TW" altLang="en-US" dirty="0"/>
              <a:t>方法針對單一預測進行解釋，通常是找出關鍵特徵並解釋其如何影響預測結果。</a:t>
            </a:r>
          </a:p>
          <a:p>
            <a:r>
              <a:rPr lang="zh-TW" altLang="en-US" dirty="0"/>
              <a:t>找出關鍵特徵的方法常見的有兩種：一是 </a:t>
            </a:r>
            <a:r>
              <a:rPr lang="en-US" altLang="zh-TW" dirty="0"/>
              <a:t>Gradient-based </a:t>
            </a:r>
            <a:r>
              <a:rPr lang="zh-TW" altLang="en-US" dirty="0"/>
              <a:t>方法，通過倒傳遞的梯度計算特徵相關性分數，如 </a:t>
            </a:r>
            <a:r>
              <a:rPr lang="en-US" altLang="zh-TW" dirty="0"/>
              <a:t>LRP </a:t>
            </a:r>
            <a:r>
              <a:rPr lang="zh-TW" altLang="en-US" dirty="0"/>
              <a:t>方法；</a:t>
            </a:r>
          </a:p>
          <a:p>
            <a:r>
              <a:rPr lang="zh-TW" altLang="en-US" dirty="0"/>
              <a:t>二是 </a:t>
            </a:r>
            <a:r>
              <a:rPr lang="en-US" altLang="zh-TW" dirty="0"/>
              <a:t>Perturbation-based </a:t>
            </a:r>
            <a:r>
              <a:rPr lang="zh-TW" altLang="en-US" dirty="0"/>
              <a:t>方法，通過局部干擾輸入影像，觀察模型預測變化，如 </a:t>
            </a:r>
            <a:r>
              <a:rPr lang="en-US" altLang="zh-TW" dirty="0"/>
              <a:t>LIME </a:t>
            </a:r>
            <a:r>
              <a:rPr lang="zh-TW" altLang="en-US" dirty="0"/>
              <a:t>方法。</a:t>
            </a:r>
            <a:endParaRPr lang="en-US" altLang="zh-TW" dirty="0"/>
          </a:p>
          <a:p>
            <a:r>
              <a:rPr lang="en-US" altLang="zh-TW" dirty="0"/>
              <a:t>Global </a:t>
            </a:r>
            <a:r>
              <a:rPr lang="zh-TW" altLang="en-US" dirty="0"/>
              <a:t>方法則透過找出模型主要特徵來解釋整體模型，其中最具代表性的是 </a:t>
            </a:r>
            <a:r>
              <a:rPr lang="en-US" altLang="zh-TW" dirty="0"/>
              <a:t>SHAP </a:t>
            </a:r>
            <a:r>
              <a:rPr lang="zh-TW" altLang="en-US" dirty="0"/>
              <a:t>方法。</a:t>
            </a:r>
          </a:p>
          <a:p>
            <a:r>
              <a:rPr lang="en-US" altLang="zh-TW" dirty="0"/>
              <a:t>Post-hoc </a:t>
            </a:r>
            <a:r>
              <a:rPr lang="zh-TW" altLang="en-US" dirty="0"/>
              <a:t>方法的缺點在於，雖然可以運用於黑盒模型中，但只能指出特徵的重要性，人類難以直觀看出這些特徵的具體意義。</a:t>
            </a:r>
            <a:endParaRPr lang="en-US" altLang="zh-TW" dirty="0"/>
          </a:p>
          <a:p>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接者我們便要開始報告本研究的研究方法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67267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a:p>
            <a:r>
              <a:rPr lang="zh-TW" altLang="en-US" dirty="0"/>
              <a:t>隨著深度學習的蓬勃發展，人工智慧的應用也漸漸普及到各行各業，</a:t>
            </a:r>
          </a:p>
          <a:p>
            <a:r>
              <a:rPr lang="zh-TW" altLang="en-US" dirty="0"/>
              <a:t>然而現在大部分模型卻均為所謂黑盒模型，</a:t>
            </a:r>
          </a:p>
          <a:p>
            <a:r>
              <a:rPr lang="zh-TW" altLang="en-US" dirty="0"/>
              <a:t>也就是我們雖然了解模型的運行原理，</a:t>
            </a:r>
          </a:p>
          <a:p>
            <a:r>
              <a:rPr lang="zh-TW" altLang="en-US" dirty="0"/>
              <a:t>但卻無法說明其作出每一個決策的根據或理由。</a:t>
            </a:r>
          </a:p>
          <a:p>
            <a:r>
              <a:rPr lang="zh-TW" altLang="en-US" dirty="0"/>
              <a:t>然而這在金融和醫療等重要的關鍵領域中，</a:t>
            </a:r>
          </a:p>
          <a:p>
            <a:r>
              <a:rPr lang="zh-TW" altLang="en-US" dirty="0"/>
              <a:t>是無法被接受的。</a:t>
            </a:r>
          </a:p>
          <a:p>
            <a:endParaRPr lang="zh-TW" altLang="en-US" dirty="0"/>
          </a:p>
          <a:p>
            <a:r>
              <a:rPr lang="zh-TW" altLang="en-US" dirty="0"/>
              <a:t>此外，在</a:t>
            </a:r>
            <a:r>
              <a:rPr lang="en-US" altLang="zh-TW" dirty="0"/>
              <a:t>2016</a:t>
            </a:r>
            <a:r>
              <a:rPr lang="zh-TW" altLang="en-US" dirty="0"/>
              <a:t>年美國國防部將可解釋性人工智慧加入國防高等研究署的計畫，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中裡面規範使用者有獲得關於推論資訊的權利，</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首先我們要介紹的是模型架構，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208948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我們將彩色影像的特徵分為色彩和輪廓兩類，</a:t>
            </a:r>
            <a:endParaRPr lang="en-US" altLang="zh-TW" dirty="0"/>
          </a:p>
          <a:p>
            <a:r>
              <a:rPr lang="zh-TW" altLang="en-US" dirty="0"/>
              <a:t>並採取平行處理的方法分別學習這些特徵。</a:t>
            </a:r>
            <a:endParaRPr lang="en-US" altLang="zh-TW" dirty="0"/>
          </a:p>
          <a:p>
            <a:r>
              <a:rPr lang="zh-TW" altLang="en-US" dirty="0"/>
              <a:t>首先，色彩特徵經過色彩感知區塊分析，</a:t>
            </a:r>
            <a:endParaRPr lang="en-US" altLang="zh-TW" dirty="0"/>
          </a:p>
          <a:p>
            <a:r>
              <a:rPr lang="zh-TW" altLang="en-US" dirty="0"/>
              <a:t>然後傳遞到色彩特徵傳遞區塊以學習更複雜的色彩特徵。</a:t>
            </a:r>
            <a:endParaRPr lang="en-US" altLang="zh-TW" dirty="0"/>
          </a:p>
          <a:p>
            <a:r>
              <a:rPr lang="zh-TW" altLang="en-US" dirty="0"/>
              <a:t>輪廓特徵則經過輪廓感知區塊提取影像中的輪廓和邊緣，</a:t>
            </a:r>
            <a:endParaRPr lang="en-US" altLang="zh-TW" dirty="0"/>
          </a:p>
          <a:p>
            <a:r>
              <a:rPr lang="zh-TW" altLang="en-US" dirty="0"/>
              <a:t>然後傳遞到輪廓特徵傳遞區塊以學習更複雜的輪廓特徵。</a:t>
            </a:r>
            <a:endParaRPr lang="en-US" altLang="zh-TW" dirty="0"/>
          </a:p>
          <a:p>
            <a:r>
              <a:rPr lang="zh-TW" altLang="en-US" dirty="0"/>
              <a:t>最後，這些特徵被送到全連接層進行分類。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332362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接著介紹每個區塊的構造，</a:t>
            </a:r>
          </a:p>
          <a:p>
            <a:r>
              <a:rPr lang="zh-TW" altLang="en-US" dirty="0"/>
              <a:t>色彩感知區塊為單層架構，</a:t>
            </a:r>
          </a:p>
          <a:p>
            <a:r>
              <a:rPr lang="zh-TW" altLang="en-US" dirty="0"/>
              <a:t>由彩色卷積模組、響應篩選模組、空間合併模組組成</a:t>
            </a:r>
          </a:p>
          <a:p>
            <a:r>
              <a:rPr lang="zh-TW" altLang="en-US" dirty="0"/>
              <a:t>輪廓感知區塊為單層架構，</a:t>
            </a:r>
          </a:p>
          <a:p>
            <a:r>
              <a:rPr lang="zh-TW" altLang="en-US" dirty="0"/>
              <a:t>由灰階前處理、高斯卷積模組、響應篩選模組、空間合併模組組成</a:t>
            </a:r>
          </a:p>
          <a:p>
            <a:r>
              <a:rPr lang="zh-TW" altLang="en-US" dirty="0"/>
              <a:t>特徵傳遞區塊為多層架構，</a:t>
            </a:r>
          </a:p>
          <a:p>
            <a:r>
              <a:rPr lang="zh-TW" altLang="en-US" dirty="0"/>
              <a:t>每層由高斯卷積模組、響應篩選模組、空間合併模組組成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1659994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接者我們將介紹各個區塊的卷積模組，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77707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首先是色彩感知區塊的彩色卷積模組。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彩色卷積模組的功能為擷取影像的色彩特徵。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43460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我們先介紹該區塊的濾波器設計</a:t>
            </a:r>
            <a:endParaRPr lang="en-US" altLang="zh-TW" dirty="0"/>
          </a:p>
          <a:p>
            <a:r>
              <a:rPr lang="zh-TW" altLang="en-US" dirty="0"/>
              <a:t>由於該區塊的輸入為彩色影像，包含</a:t>
            </a:r>
            <a:r>
              <a:rPr lang="en-US" altLang="zh-TW" dirty="0"/>
              <a:t>R</a:t>
            </a:r>
            <a:r>
              <a:rPr lang="zh-TW" altLang="en-US" dirty="0"/>
              <a:t>、</a:t>
            </a:r>
            <a:r>
              <a:rPr lang="en-US" altLang="zh-TW" dirty="0"/>
              <a:t>G</a:t>
            </a:r>
            <a:r>
              <a:rPr lang="zh-TW" altLang="en-US" dirty="0"/>
              <a:t>、</a:t>
            </a:r>
            <a:r>
              <a:rPr lang="en-US" altLang="zh-TW" dirty="0"/>
              <a:t>B</a:t>
            </a:r>
            <a:r>
              <a:rPr lang="zh-TW" altLang="en-US" dirty="0"/>
              <a:t>三個通道，因此每個濾波器可以視為一個不同顏色的色塊。</a:t>
            </a:r>
            <a:endParaRPr lang="en-US" altLang="zh-TW" dirty="0"/>
          </a:p>
          <a:p>
            <a:r>
              <a:rPr lang="zh-TW" altLang="en-US" dirty="0"/>
              <a:t>我們設置了</a:t>
            </a:r>
            <a:r>
              <a:rPr lang="en-US" altLang="zh-TW" dirty="0"/>
              <a:t>30</a:t>
            </a:r>
            <a:r>
              <a:rPr lang="zh-TW" altLang="en-US" dirty="0"/>
              <a:t>個濾波器，代表</a:t>
            </a:r>
            <a:r>
              <a:rPr lang="en-US" altLang="zh-TW" dirty="0"/>
              <a:t>30</a:t>
            </a:r>
            <a:r>
              <a:rPr lang="zh-TW" altLang="en-US" dirty="0"/>
              <a:t>種不同顏色。</a:t>
            </a:r>
            <a:endParaRPr lang="en-US" altLang="zh-TW" dirty="0"/>
          </a:p>
          <a:p>
            <a:r>
              <a:rPr lang="zh-TW" altLang="en-US" dirty="0"/>
              <a:t>這些顏色是根據</a:t>
            </a:r>
            <a:r>
              <a:rPr lang="en-US" altLang="zh-TW" dirty="0"/>
              <a:t>1965</a:t>
            </a:r>
            <a:r>
              <a:rPr lang="zh-TW" altLang="en-US" dirty="0"/>
              <a:t>年提出的</a:t>
            </a:r>
            <a:r>
              <a:rPr lang="en-US" altLang="zh-TW" dirty="0"/>
              <a:t>PCCS24</a:t>
            </a:r>
            <a:r>
              <a:rPr lang="zh-TW" altLang="en-US" dirty="0"/>
              <a:t>色色相環，加上紅、綠、藍、黑、白、灰六色組成。</a:t>
            </a:r>
            <a:endParaRPr lang="en-US" altLang="zh-TW" dirty="0"/>
          </a:p>
          <a:p>
            <a:r>
              <a:rPr lang="zh-TW" altLang="en-US" dirty="0"/>
              <a:t>我們找出每個顏色的</a:t>
            </a:r>
            <a:r>
              <a:rPr lang="en-US" altLang="zh-TW" dirty="0"/>
              <a:t>RGB</a:t>
            </a:r>
            <a:r>
              <a:rPr lang="zh-TW" altLang="en-US" dirty="0"/>
              <a:t>值，並將其擴展成與濾波器大小相同的色塊，如下圖所示。這些色塊就是這個區塊的濾波器。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3095901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接下來，介紹色彩感知區塊的運作原理。</a:t>
            </a:r>
          </a:p>
          <a:p>
            <a:r>
              <a:rPr lang="zh-TW" altLang="en-US" dirty="0"/>
              <a:t>我們使用</a:t>
            </a:r>
            <a:r>
              <a:rPr lang="en-US" altLang="zh-TW" sz="1200" dirty="0"/>
              <a:t>Slide Window</a:t>
            </a:r>
            <a:r>
              <a:rPr lang="zh-TW" altLang="en-US" dirty="0"/>
              <a:t>遍歷整張影像，</a:t>
            </a:r>
          </a:p>
          <a:p>
            <a:r>
              <a:rPr lang="zh-TW" altLang="en-US" dirty="0"/>
              <a:t>將</a:t>
            </a:r>
            <a:r>
              <a:rPr lang="en-US" altLang="zh-TW" dirty="0"/>
              <a:t>Window</a:t>
            </a:r>
            <a:r>
              <a:rPr lang="zh-TW" altLang="en-US" dirty="0"/>
              <a:t>內所有像素的</a:t>
            </a:r>
            <a:r>
              <a:rPr lang="en-US" altLang="zh-TW" dirty="0"/>
              <a:t>RGB</a:t>
            </a:r>
            <a:r>
              <a:rPr lang="zh-TW" altLang="en-US" dirty="0"/>
              <a:t>值進行加總和平均，</a:t>
            </a:r>
          </a:p>
          <a:p>
            <a:r>
              <a:rPr lang="zh-TW" altLang="en-US" dirty="0"/>
              <a:t>計算出平均色。</a:t>
            </a:r>
          </a:p>
          <a:p>
            <a:r>
              <a:rPr lang="zh-TW" altLang="en-US" dirty="0"/>
              <a:t>然後，計算平均色與每個濾波器代表色之間的色差，</a:t>
            </a:r>
          </a:p>
          <a:p>
            <a:r>
              <a:rPr lang="zh-TW" altLang="en-US" dirty="0"/>
              <a:t>將這些色差輸入高斯函數，將色差轉換為相似度，作為模組的響應圖並輸出。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2660357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我們計算色差的方式是使用由</a:t>
            </a:r>
            <a:r>
              <a:rPr lang="en-US" altLang="zh-TW" dirty="0" err="1"/>
              <a:t>CompuPhase</a:t>
            </a:r>
            <a:r>
              <a:rPr lang="zh-TW" altLang="en-US" dirty="0"/>
              <a:t>公司提出的一種低成本的加權歐式距離，</a:t>
            </a:r>
            <a:endParaRPr lang="en-US" altLang="zh-TW" dirty="0"/>
          </a:p>
          <a:p>
            <a:r>
              <a:rPr lang="zh-TW" altLang="en-US" dirty="0"/>
              <a:t>這個公式可以透過計算兩個</a:t>
            </a:r>
            <a:r>
              <a:rPr lang="en-US" altLang="zh-TW" dirty="0"/>
              <a:t>RGB</a:t>
            </a:r>
            <a:r>
              <a:rPr lang="zh-TW" altLang="en-US" dirty="0"/>
              <a:t>值來計算出一個接近兩個顏色在</a:t>
            </a:r>
            <a:r>
              <a:rPr lang="en-US" altLang="zh-TW" dirty="0"/>
              <a:t>CIEL*a*b</a:t>
            </a:r>
            <a:r>
              <a:rPr lang="zh-TW" altLang="en-US" dirty="0"/>
              <a:t>空間中的距離，</a:t>
            </a:r>
            <a:endParaRPr lang="en-US" altLang="zh-TW" dirty="0"/>
          </a:p>
          <a:p>
            <a:r>
              <a:rPr lang="zh-TW" altLang="en-US" dirty="0"/>
              <a:t>而</a:t>
            </a:r>
            <a:r>
              <a:rPr lang="en-US" altLang="zh-TW" dirty="0"/>
              <a:t>CIE L*a*b </a:t>
            </a:r>
            <a:r>
              <a:rPr lang="zh-TW" altLang="en-US" dirty="0"/>
              <a:t>是由國際照明委員會提出的色彩空間，</a:t>
            </a:r>
            <a:endParaRPr lang="en-US" altLang="zh-TW" dirty="0"/>
          </a:p>
          <a:p>
            <a:r>
              <a:rPr lang="zh-TW" altLang="en-US" dirty="0"/>
              <a:t>是目前描述人眼可見所有顏色最完整的色彩空間，</a:t>
            </a:r>
            <a:endParaRPr lang="en-US" altLang="zh-TW" dirty="0"/>
          </a:p>
          <a:p>
            <a:r>
              <a:rPr lang="zh-TW" altLang="en-US" dirty="0"/>
              <a:t>因此在 </a:t>
            </a:r>
            <a:r>
              <a:rPr lang="en-US" altLang="zh-TW" dirty="0"/>
              <a:t>CIELAB </a:t>
            </a:r>
            <a:r>
              <a:rPr lang="zh-TW" altLang="en-US" dirty="0"/>
              <a:t>的色差也會較 </a:t>
            </a:r>
            <a:r>
              <a:rPr lang="en-US" altLang="zh-TW" dirty="0"/>
              <a:t>RGB </a:t>
            </a:r>
            <a:r>
              <a:rPr lang="zh-TW" altLang="en-US" dirty="0"/>
              <a:t>空間之距離更接近人眼所視。</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132493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接者我要介紹的輪廓感知區塊的灰階前處理步驟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3256152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我們將彩色影像輸入後，</a:t>
            </a:r>
            <a:endParaRPr lang="en-US" altLang="zh-TW" dirty="0"/>
          </a:p>
          <a:p>
            <a:r>
              <a:rPr lang="zh-TW" altLang="en-US" dirty="0"/>
              <a:t>首先使用公式</a:t>
            </a:r>
            <a:r>
              <a:rPr lang="en-US" altLang="zh-TW" dirty="0"/>
              <a:t>(3.4)</a:t>
            </a:r>
            <a:r>
              <a:rPr lang="zh-TW" altLang="en-US" dirty="0"/>
              <a:t>將其轉換成灰階影像，</a:t>
            </a:r>
            <a:endParaRPr lang="en-US" altLang="zh-TW" dirty="0"/>
          </a:p>
          <a:p>
            <a:r>
              <a:rPr lang="zh-TW" altLang="en-US" dirty="0"/>
              <a:t>這個公式模擬人眼對不同顏色的敏感度，</a:t>
            </a:r>
            <a:endParaRPr lang="en-US" altLang="zh-TW" dirty="0"/>
          </a:p>
          <a:p>
            <a:r>
              <a:rPr lang="zh-TW" altLang="en-US" dirty="0"/>
              <a:t>盡可能保留了影像的細節。</a:t>
            </a:r>
            <a:endParaRPr lang="en-US" altLang="zh-TW" dirty="0"/>
          </a:p>
          <a:p>
            <a:r>
              <a:rPr lang="zh-TW" altLang="en-US" dirty="0"/>
              <a:t>再來使用</a:t>
            </a:r>
            <a:r>
              <a:rPr lang="en-US" altLang="zh-TW" dirty="0"/>
              <a:t>Min-Max</a:t>
            </a:r>
            <a:r>
              <a:rPr lang="zh-TW" altLang="en-US" dirty="0"/>
              <a:t>正規化將灰階影像的範圍正規化到</a:t>
            </a:r>
            <a:r>
              <a:rPr lang="en-US" altLang="zh-TW" dirty="0"/>
              <a:t>[0,1]</a:t>
            </a:r>
            <a:r>
              <a:rPr lang="zh-TW" altLang="en-US" dirty="0"/>
              <a:t>之間。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144212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再來介紹除了色彩感知區塊之塊的區塊都會使用到的高斯卷積模組</a:t>
            </a:r>
            <a:endParaRPr lang="en-US" altLang="zh-TW" dirty="0"/>
          </a:p>
          <a:p>
            <a:r>
              <a:rPr lang="zh-TW" altLang="en-US" dirty="0"/>
              <a:t>高斯卷機模組的功能為透過濾波器學習影像的特徵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3450320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首先先介紹高斯卷積模組的濾波器初始化，</a:t>
            </a:r>
            <a:endParaRPr lang="en-US" altLang="zh-TW" dirty="0"/>
          </a:p>
          <a:p>
            <a:r>
              <a:rPr lang="zh-TW" altLang="en-US" dirty="0"/>
              <a:t>初始化的部分我們使用</a:t>
            </a:r>
            <a:r>
              <a:rPr lang="en-US" altLang="zh-TW" dirty="0" err="1"/>
              <a:t>Kaiming</a:t>
            </a:r>
            <a:r>
              <a:rPr lang="en-US" altLang="zh-TW" dirty="0"/>
              <a:t> Uniform</a:t>
            </a:r>
            <a:r>
              <a:rPr lang="zh-TW" altLang="en-US" dirty="0"/>
              <a:t>來初始化濾波器初始化的值，</a:t>
            </a:r>
            <a:endParaRPr lang="en-US" altLang="zh-TW" dirty="0"/>
          </a:p>
          <a:p>
            <a:r>
              <a:rPr lang="zh-TW" altLang="en-US" dirty="0"/>
              <a:t>其範圍為負根號</a:t>
            </a:r>
            <a:r>
              <a:rPr lang="en-US" altLang="zh-TW" dirty="0"/>
              <a:t>6</a:t>
            </a:r>
            <a:r>
              <a:rPr lang="zh-TW" altLang="en-US" dirty="0"/>
              <a:t>除</a:t>
            </a:r>
            <a:r>
              <a:rPr lang="en-US" altLang="zh-TW" dirty="0" err="1"/>
              <a:t>fan_in</a:t>
            </a:r>
            <a:r>
              <a:rPr lang="en-US" altLang="zh-TW" dirty="0"/>
              <a:t> </a:t>
            </a:r>
            <a:r>
              <a:rPr lang="zh-TW" altLang="en-US" dirty="0"/>
              <a:t>到根號</a:t>
            </a:r>
            <a:r>
              <a:rPr lang="en-US" altLang="zh-TW" dirty="0"/>
              <a:t>6</a:t>
            </a:r>
            <a:r>
              <a:rPr lang="zh-TW" altLang="en-US" dirty="0"/>
              <a:t>除</a:t>
            </a:r>
            <a:r>
              <a:rPr lang="en-US" altLang="zh-TW" dirty="0" err="1"/>
              <a:t>fan_in</a:t>
            </a:r>
            <a:r>
              <a:rPr lang="zh-TW" altLang="en-US" dirty="0"/>
              <a:t>，</a:t>
            </a:r>
            <a:endParaRPr lang="en-US" altLang="zh-TW" dirty="0"/>
          </a:p>
          <a:p>
            <a:r>
              <a:rPr lang="zh-TW" altLang="en-US" dirty="0"/>
              <a:t>原因在於</a:t>
            </a:r>
            <a:r>
              <a:rPr lang="en-US" altLang="zh-TW" dirty="0" err="1"/>
              <a:t>kaiming</a:t>
            </a:r>
            <a:r>
              <a:rPr lang="en-US" altLang="zh-TW" dirty="0"/>
              <a:t> uniform </a:t>
            </a:r>
            <a:r>
              <a:rPr lang="zh-TW" altLang="en-US" dirty="0"/>
              <a:t>相對於現在常用的</a:t>
            </a:r>
            <a:r>
              <a:rPr lang="en-US" altLang="zh-TW" dirty="0"/>
              <a:t>uniform</a:t>
            </a:r>
            <a:r>
              <a:rPr lang="zh-TW" altLang="en-US" dirty="0"/>
              <a:t> 和 </a:t>
            </a:r>
            <a:r>
              <a:rPr lang="en-US" altLang="zh-TW" dirty="0"/>
              <a:t>Xavier Uniform</a:t>
            </a:r>
            <a:r>
              <a:rPr lang="zh-TW" altLang="en-US" dirty="0"/>
              <a:t> 能夠在使用非線性激活函數的情況下解決梯度消失問題。</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4228008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接下來，介紹高斯卷機模組的運作原理。</a:t>
            </a:r>
          </a:p>
          <a:p>
            <a:r>
              <a:rPr lang="zh-TW" altLang="en-US" dirty="0"/>
              <a:t>我們使用</a:t>
            </a:r>
            <a:r>
              <a:rPr lang="en-US" altLang="zh-TW" sz="1200" dirty="0"/>
              <a:t>Slide Window</a:t>
            </a:r>
            <a:r>
              <a:rPr lang="zh-TW" altLang="en-US" dirty="0"/>
              <a:t>遍歷整張影像，</a:t>
            </a:r>
          </a:p>
          <a:p>
            <a:r>
              <a:rPr lang="zh-TW" altLang="en-US" dirty="0"/>
              <a:t>計算</a:t>
            </a:r>
            <a:r>
              <a:rPr lang="en-US" altLang="zh-TW" dirty="0"/>
              <a:t>Window</a:t>
            </a:r>
            <a:r>
              <a:rPr lang="zh-TW" altLang="en-US" dirty="0"/>
              <a:t>與每個濾波器所有</a:t>
            </a:r>
            <a:r>
              <a:rPr lang="en-US" altLang="zh-TW" dirty="0"/>
              <a:t>pixel</a:t>
            </a:r>
            <a:r>
              <a:rPr lang="zh-TW" altLang="en-US" dirty="0"/>
              <a:t>的歐式距離</a:t>
            </a:r>
            <a:endParaRPr lang="en-US" altLang="zh-TW" dirty="0"/>
          </a:p>
          <a:p>
            <a:r>
              <a:rPr lang="zh-TW" altLang="en-US" dirty="0"/>
              <a:t>將歐式距離輸入高斯函數計算出</a:t>
            </a:r>
            <a:r>
              <a:rPr lang="en-US" altLang="zh-TW" dirty="0"/>
              <a:t>Window</a:t>
            </a:r>
            <a:r>
              <a:rPr lang="zh-TW" altLang="en-US" dirty="0"/>
              <a:t>與各個濾波器，</a:t>
            </a:r>
            <a:endParaRPr lang="en-US" altLang="zh-TW" dirty="0"/>
          </a:p>
          <a:p>
            <a:r>
              <a:rPr lang="zh-TW" altLang="en-US" dirty="0"/>
              <a:t>將距離轉換為相似度，作為模組的響應圖並輸出。</a:t>
            </a:r>
            <a:endParaRPr lang="en-US" altLang="zh-TW" dirty="0"/>
          </a:p>
          <a:p>
            <a:endParaRPr lang="en-US" altLang="zh-TW" dirty="0"/>
          </a:p>
          <a:p>
            <a:r>
              <a:rPr lang="zh-TW" altLang="en-US" dirty="0"/>
              <a:t>而這個做法也會讓濾波器與他學習到的輸入特徵越來越相似。</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4279861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我們接者要介紹的是響應篩選模組，</a:t>
            </a:r>
            <a:endParaRPr lang="en-US" altLang="zh-TW" dirty="0"/>
          </a:p>
          <a:p>
            <a:r>
              <a:rPr lang="zh-TW" altLang="en-US" dirty="0"/>
              <a:t>然而在此之前我們必須要先定義一個名詞，</a:t>
            </a:r>
            <a:endParaRPr lang="en-US" altLang="zh-TW" dirty="0"/>
          </a:p>
          <a:p>
            <a:r>
              <a:rPr lang="zh-TW" altLang="en-US" dirty="0"/>
              <a:t>稱為特徵映射響應圖，簡稱</a:t>
            </a:r>
            <a:r>
              <a:rPr lang="en-US" altLang="zh-TW" dirty="0"/>
              <a:t>RM</a:t>
            </a:r>
            <a:r>
              <a:rPr lang="zh-TW" altLang="en-US" dirty="0"/>
              <a:t>，</a:t>
            </a:r>
            <a:endParaRPr lang="en-US" altLang="zh-TW" dirty="0"/>
          </a:p>
          <a:p>
            <a:r>
              <a:rPr lang="zh-TW" altLang="en-US" dirty="0"/>
              <a:t>其定義為輸入影像在每層卷積模組所得到的輸出，</a:t>
            </a:r>
            <a:endParaRPr lang="en-US" altLang="zh-TW" dirty="0"/>
          </a:p>
          <a:p>
            <a:r>
              <a:rPr lang="zh-TW" altLang="en-US" dirty="0"/>
              <a:t>我們會將</a:t>
            </a:r>
            <a:r>
              <a:rPr lang="en-US" altLang="zh-TW" dirty="0"/>
              <a:t>RM</a:t>
            </a:r>
            <a:r>
              <a:rPr lang="zh-TW" altLang="en-US" dirty="0"/>
              <a:t>接者輸入響應篩選模組，</a:t>
            </a:r>
            <a:endParaRPr lang="en-US" altLang="zh-TW" dirty="0"/>
          </a:p>
          <a:p>
            <a:r>
              <a:rPr lang="zh-TW" altLang="en-US" dirty="0"/>
              <a:t>響應篩選模組會將</a:t>
            </a:r>
            <a:r>
              <a:rPr lang="en-US" altLang="zh-TW" dirty="0"/>
              <a:t>RM</a:t>
            </a:r>
            <a:r>
              <a:rPr lang="zh-TW" altLang="en-US" dirty="0"/>
              <a:t>中響應值較小的值過濾掉後更新</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2423970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接著我們開始正式介紹響應篩選模組，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2570724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響應篩選模組被運用在模型的所有的區塊之中，並接在卷積模組的後面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760383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mj-lt"/>
              <a:buNone/>
            </a:pPr>
            <a:r>
              <a:rPr lang="zh-TW" altLang="en-US" dirty="0"/>
              <a:t>響應篩選模組的功能是過濾</a:t>
            </a:r>
            <a:r>
              <a:rPr lang="en-US" altLang="zh-TW" dirty="0"/>
              <a:t>RM</a:t>
            </a:r>
            <a:r>
              <a:rPr lang="zh-TW" altLang="en-US" dirty="0"/>
              <a:t>，</a:t>
            </a:r>
            <a:endParaRPr lang="en-US" altLang="zh-TW" dirty="0"/>
          </a:p>
          <a:p>
            <a:pPr>
              <a:buFont typeface="+mj-lt"/>
              <a:buNone/>
            </a:pPr>
            <a:r>
              <a:rPr lang="zh-TW" altLang="en-US" dirty="0"/>
              <a:t>保留響應較強的值，</a:t>
            </a:r>
            <a:endParaRPr lang="en-US" altLang="zh-TW" dirty="0"/>
          </a:p>
          <a:p>
            <a:pPr>
              <a:buFont typeface="+mj-lt"/>
              <a:buNone/>
            </a:pPr>
            <a:r>
              <a:rPr lang="zh-TW" altLang="en-US" dirty="0"/>
              <a:t>以便在後續產生可解釋性圖片時效果更佳。</a:t>
            </a:r>
            <a:endParaRPr lang="en-US" altLang="zh-TW" dirty="0"/>
          </a:p>
          <a:p>
            <a:pPr>
              <a:buFont typeface="+mj-lt"/>
              <a:buNone/>
            </a:pPr>
            <a:endParaRPr lang="zh-TW" altLang="en-US" dirty="0"/>
          </a:p>
          <a:p>
            <a:r>
              <a:rPr lang="zh-TW" altLang="en-US" dirty="0"/>
              <a:t>過濾步驟如下：</a:t>
            </a:r>
            <a:endParaRPr lang="en-US" altLang="zh-TW" dirty="0"/>
          </a:p>
          <a:p>
            <a:r>
              <a:rPr lang="zh-TW" altLang="en-US" dirty="0"/>
              <a:t>假設所有</a:t>
            </a:r>
            <a:r>
              <a:rPr lang="en-US" altLang="zh-TW" dirty="0"/>
              <a:t>RM</a:t>
            </a:r>
            <a:r>
              <a:rPr lang="zh-TW" altLang="en-US" dirty="0"/>
              <a:t>的響應值共有</a:t>
            </a:r>
            <a:r>
              <a:rPr lang="en-US" altLang="zh-TW" dirty="0"/>
              <a:t>100</a:t>
            </a:r>
            <a:r>
              <a:rPr lang="zh-TW" altLang="en-US" dirty="0"/>
              <a:t>個，</a:t>
            </a:r>
            <a:endParaRPr lang="en-US" altLang="zh-TW" dirty="0"/>
          </a:p>
          <a:p>
            <a:r>
              <a:rPr lang="zh-TW" altLang="en-US" dirty="0"/>
              <a:t>設定保留的百分比</a:t>
            </a:r>
            <a:r>
              <a:rPr lang="en-US" altLang="zh-TW" dirty="0"/>
              <a:t>p</a:t>
            </a:r>
            <a:r>
              <a:rPr lang="zh-TW" altLang="en-US" dirty="0"/>
              <a:t>，</a:t>
            </a:r>
            <a:endParaRPr lang="en-US" altLang="zh-TW" dirty="0"/>
          </a:p>
          <a:p>
            <a:r>
              <a:rPr lang="zh-TW" altLang="en-US" dirty="0"/>
              <a:t>例如</a:t>
            </a:r>
            <a:r>
              <a:rPr lang="en-US" altLang="zh-TW" dirty="0"/>
              <a:t>5%</a:t>
            </a:r>
            <a:r>
              <a:rPr lang="zh-TW" altLang="en-US" dirty="0"/>
              <a:t>。</a:t>
            </a:r>
            <a:endParaRPr lang="en-US" altLang="zh-TW" dirty="0"/>
          </a:p>
          <a:p>
            <a:r>
              <a:rPr lang="zh-TW" altLang="en-US" dirty="0"/>
              <a:t>找到第</a:t>
            </a:r>
            <a:r>
              <a:rPr lang="en-US" altLang="zh-TW" dirty="0"/>
              <a:t>5</a:t>
            </a:r>
            <a:r>
              <a:rPr lang="zh-TW" altLang="en-US" dirty="0"/>
              <a:t>大的響應值作為閥值，</a:t>
            </a:r>
            <a:endParaRPr lang="en-US" altLang="zh-TW" dirty="0"/>
          </a:p>
          <a:p>
            <a:r>
              <a:rPr lang="zh-TW" altLang="en-US" dirty="0"/>
              <a:t>將所有小於閥值的響應歸</a:t>
            </a:r>
            <a:r>
              <a:rPr lang="en-US" altLang="zh-TW" dirty="0"/>
              <a:t>0</a:t>
            </a:r>
            <a:r>
              <a:rPr lang="zh-TW" altLang="en-US" dirty="0"/>
              <a:t>，</a:t>
            </a:r>
            <a:endParaRPr lang="en-US" altLang="zh-TW" dirty="0"/>
          </a:p>
          <a:p>
            <a:r>
              <a:rPr lang="zh-TW" altLang="en-US" dirty="0"/>
              <a:t>這樣就保留了響應值前</a:t>
            </a:r>
            <a:r>
              <a:rPr lang="en-US" altLang="zh-TW" dirty="0"/>
              <a:t>5%</a:t>
            </a:r>
            <a:r>
              <a:rPr lang="zh-TW" altLang="en-US" dirty="0"/>
              <a:t>的部分。</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1237894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最後我們要介紹的模組為</a:t>
            </a:r>
            <a:r>
              <a:rPr lang="zh-TW" altLang="en-US" sz="1200" dirty="0">
                <a:latin typeface="標楷體" panose="03000509000000000000" pitchFamily="65" charset="-120"/>
                <a:ea typeface="標楷體" panose="03000509000000000000" pitchFamily="65" charset="-120"/>
              </a:rPr>
              <a:t>空間合併模組，</a:t>
            </a:r>
            <a:endParaRPr lang="en-US" altLang="zh-TW" sz="12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231436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空間合併模組也被運用在所有區塊的尾端，</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1355884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其概念是模擬皮層的層狀合併架構和眼球跳動的概念，</a:t>
            </a:r>
            <a:endParaRPr lang="en-US" altLang="zh-TW" dirty="0"/>
          </a:p>
          <a:p>
            <a:r>
              <a:rPr lang="zh-TW" altLang="en-US" dirty="0"/>
              <a:t>運用不同的加權參數值模擬眼球跳動的順序，</a:t>
            </a:r>
            <a:endParaRPr lang="en-US" altLang="zh-TW" dirty="0"/>
          </a:p>
          <a:p>
            <a:r>
              <a:rPr lang="zh-TW" altLang="en-US" dirty="0"/>
              <a:t>將</a:t>
            </a:r>
            <a:r>
              <a:rPr lang="en-US" altLang="zh-TW" dirty="0"/>
              <a:t>RM</a:t>
            </a:r>
            <a:r>
              <a:rPr lang="zh-TW" altLang="en-US" dirty="0"/>
              <a:t>根據其位置對應到不同的加權參數，</a:t>
            </a:r>
            <a:endParaRPr lang="en-US" altLang="zh-TW" dirty="0"/>
          </a:p>
          <a:p>
            <a:r>
              <a:rPr lang="zh-TW" altLang="en-US" dirty="0"/>
              <a:t>模擬眼球看到</a:t>
            </a:r>
            <a:r>
              <a:rPr lang="en-US" altLang="zh-TW" dirty="0"/>
              <a:t>RM</a:t>
            </a:r>
            <a:r>
              <a:rPr lang="zh-TW" altLang="en-US" dirty="0"/>
              <a:t>的順序來進行合併，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合併的結果稱為累積特徵映射響應圖</a:t>
            </a:r>
            <a:r>
              <a:rPr lang="en-US" altLang="zh-TW" dirty="0"/>
              <a:t>(ARM)</a:t>
            </a:r>
            <a:r>
              <a:rPr lang="zh-TW" altLang="en-US" dirty="0"/>
              <a:t>，並輸出到下一層高斯卷積中。</a:t>
            </a:r>
            <a:endParaRPr lang="en-US" altLang="zh-TW" dirty="0"/>
          </a:p>
          <a:p>
            <a:r>
              <a:rPr lang="zh-TW" altLang="en-US" dirty="0"/>
              <a:t>這個模組使得下一層卷積模組能夠在考慮特徵空間位置的前提下學習更大範圍的特徵。</a:t>
            </a:r>
            <a:endParaRPr lang="en-US" altLang="zh-TW" dirty="0"/>
          </a:p>
          <a:p>
            <a:endParaRPr lang="en-US" altLang="zh-TW" dirty="0"/>
          </a:p>
          <a:p>
            <a:r>
              <a:rPr lang="zh-TW" altLang="en-US" dirty="0"/>
              <a:t>其合併步驟如下</a:t>
            </a:r>
            <a:r>
              <a:rPr lang="en-US" altLang="zh-TW" dirty="0"/>
              <a:t>:</a:t>
            </a:r>
          </a:p>
          <a:p>
            <a:r>
              <a:rPr lang="zh-TW" altLang="en-US" dirty="0"/>
              <a:t>從</a:t>
            </a:r>
            <a:r>
              <a:rPr lang="en-US" altLang="zh-TW" dirty="0"/>
              <a:t>0.9</a:t>
            </a:r>
            <a:r>
              <a:rPr lang="zh-TW" altLang="en-US" dirty="0"/>
              <a:t>到</a:t>
            </a:r>
            <a:r>
              <a:rPr lang="en-US" altLang="zh-TW" dirty="0"/>
              <a:t>0.99</a:t>
            </a:r>
            <a:r>
              <a:rPr lang="zh-TW" altLang="en-US" dirty="0"/>
              <a:t>之間等距採樣由小到大取</a:t>
            </a:r>
            <a:r>
              <a:rPr lang="en-US" altLang="zh-TW" dirty="0"/>
              <a:t>k</a:t>
            </a:r>
            <a:r>
              <a:rPr lang="zh-TW" altLang="en-US" dirty="0"/>
              <a:t>個值稱為</a:t>
            </a:r>
            <a:r>
              <a:rPr lang="en-US" altLang="zh-TW" dirty="0"/>
              <a:t>beta</a:t>
            </a:r>
            <a:r>
              <a:rPr lang="zh-TW" altLang="en-US" dirty="0"/>
              <a:t> </a:t>
            </a:r>
            <a:r>
              <a:rPr lang="en-US" altLang="zh-TW" dirty="0"/>
              <a:t>k</a:t>
            </a:r>
          </a:p>
          <a:p>
            <a:r>
              <a:rPr lang="en-US" altLang="zh-TW" dirty="0"/>
              <a:t>K</a:t>
            </a:r>
            <a:r>
              <a:rPr lang="zh-TW" altLang="en-US" dirty="0"/>
              <a:t>值越小</a:t>
            </a:r>
            <a:r>
              <a:rPr lang="en-US" altLang="zh-TW" dirty="0"/>
              <a:t>beta k</a:t>
            </a:r>
            <a:r>
              <a:rPr lang="zh-TW" altLang="en-US" dirty="0"/>
              <a:t> 越小代表越早被眼睛注視，</a:t>
            </a:r>
            <a:r>
              <a:rPr lang="en-US" altLang="zh-TW" dirty="0"/>
              <a:t>k</a:t>
            </a:r>
            <a:r>
              <a:rPr lang="zh-TW" altLang="en-US" dirty="0"/>
              <a:t>值越大</a:t>
            </a:r>
            <a:r>
              <a:rPr lang="en-US" altLang="zh-TW" dirty="0"/>
              <a:t>beta k</a:t>
            </a:r>
            <a:r>
              <a:rPr lang="zh-TW" altLang="en-US" dirty="0"/>
              <a:t>越大代表約晚被注視，</a:t>
            </a:r>
            <a:endParaRPr lang="en-US" altLang="zh-TW" dirty="0"/>
          </a:p>
          <a:p>
            <a:r>
              <a:rPr lang="zh-TW" altLang="en-US" dirty="0"/>
              <a:t>並按照</a:t>
            </a:r>
            <a:r>
              <a:rPr lang="en-US" altLang="zh-TW" dirty="0"/>
              <a:t>RM</a:t>
            </a:r>
            <a:r>
              <a:rPr lang="zh-TW" altLang="en-US" dirty="0"/>
              <a:t>位置將</a:t>
            </a:r>
            <a:r>
              <a:rPr lang="en-US" altLang="zh-TW" dirty="0"/>
              <a:t>RM</a:t>
            </a:r>
            <a:r>
              <a:rPr lang="zh-TW" altLang="en-US" dirty="0"/>
              <a:t>和</a:t>
            </a:r>
            <a:r>
              <a:rPr lang="en-US" altLang="zh-TW" dirty="0"/>
              <a:t>beta k</a:t>
            </a:r>
            <a:r>
              <a:rPr lang="zh-TW" altLang="en-US" dirty="0"/>
              <a:t>相乘並加總。</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其合併示意圖如螢幕上面所示。</a:t>
            </a:r>
            <a:endParaRPr lang="en-US" altLang="zh-TW" dirty="0"/>
          </a:p>
          <a:p>
            <a:r>
              <a:rPr lang="zh-TW" altLang="en-US" dirty="0"/>
              <a:t>對於模型中模組的介紹到此結束。</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接著我們要介紹的是模型的可解釋性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2706652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在正式開始介紹我們先簡單的回顧一下名詞的定義，</a:t>
            </a:r>
            <a:endParaRPr lang="en-US" altLang="zh-TW" dirty="0"/>
          </a:p>
          <a:p>
            <a:r>
              <a:rPr lang="en-US" altLang="zh-TW" dirty="0"/>
              <a:t>RM</a:t>
            </a:r>
            <a:r>
              <a:rPr lang="zh-TW" altLang="en-US" dirty="0"/>
              <a:t>為每層卷積模組的輸出</a:t>
            </a:r>
            <a:endParaRPr lang="en-US" altLang="zh-TW" dirty="0"/>
          </a:p>
          <a:p>
            <a:r>
              <a:rPr lang="en-US" altLang="zh-TW" dirty="0"/>
              <a:t>ARM</a:t>
            </a:r>
            <a:r>
              <a:rPr lang="zh-TW" altLang="en-US" dirty="0"/>
              <a:t>則是</a:t>
            </a:r>
            <a:r>
              <a:rPr lang="en-US" altLang="zh-TW" dirty="0"/>
              <a:t>RM</a:t>
            </a:r>
            <a:r>
              <a:rPr lang="zh-TW" altLang="en-US" dirty="0"/>
              <a:t>進行空間合併後的輸出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1174186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接著我們正式開始介紹</a:t>
            </a:r>
            <a:endParaRPr lang="en-US" altLang="zh-TW" dirty="0"/>
          </a:p>
          <a:p>
            <a:r>
              <a:rPr lang="zh-TW" altLang="en-US" dirty="0"/>
              <a:t>首先我們要先介紹一個名詞</a:t>
            </a:r>
            <a:endParaRPr lang="en-US" altLang="zh-TW" dirty="0"/>
          </a:p>
          <a:p>
            <a:r>
              <a:rPr lang="zh-TW" altLang="en-US" dirty="0"/>
              <a:t>特徵映射圖之對應影像，</a:t>
            </a:r>
            <a:endParaRPr lang="en-US" altLang="zh-TW" dirty="0"/>
          </a:p>
          <a:p>
            <a:r>
              <a:rPr lang="zh-TW" altLang="en-US" dirty="0"/>
              <a:t>所謂的特徵映射圖之對應影像的定義是</a:t>
            </a:r>
            <a:r>
              <a:rPr lang="zh-TW" altLang="en-US" sz="1200" dirty="0"/>
              <a:t>記錄資料集中所有影像對特定濾波器的反應，從中選出與該濾波器有最大的反應的影像，並該影像視為該濾波器的對應影像。</a:t>
            </a:r>
            <a:endParaRPr lang="en-US" altLang="zh-TW" dirty="0"/>
          </a:p>
          <a:p>
            <a:r>
              <a:rPr lang="zh-TW" altLang="en-US" dirty="0"/>
              <a:t>其目的在於根據高斯卷積的原理，高斯卷積是透過讓濾波器與輸入特徵的相似度的提高來記錄濾波器學習到的影像特徵，</a:t>
            </a:r>
            <a:endParaRPr lang="en-US" altLang="zh-TW" dirty="0"/>
          </a:p>
          <a:p>
            <a:r>
              <a:rPr lang="zh-TW" altLang="en-US" dirty="0"/>
              <a:t>然而除了色彩感知區塊與輪廓感知區塊之外，後續的特徵傳遞區塊的輸入均是前一層的</a:t>
            </a:r>
            <a:r>
              <a:rPr lang="en-US" altLang="zh-TW" dirty="0"/>
              <a:t>ARM</a:t>
            </a:r>
            <a:r>
              <a:rPr lang="zh-TW" altLang="en-US" dirty="0"/>
              <a:t>，</a:t>
            </a:r>
            <a:endParaRPr lang="en-US" altLang="zh-TW" dirty="0"/>
          </a:p>
          <a:p>
            <a:r>
              <a:rPr lang="zh-TW" altLang="en-US" dirty="0"/>
              <a:t>其濾波器也無法被人類所理解，</a:t>
            </a:r>
            <a:endParaRPr lang="en-US" altLang="zh-TW" dirty="0"/>
          </a:p>
          <a:p>
            <a:r>
              <a:rPr lang="zh-TW" altLang="en-US" dirty="0"/>
              <a:t>因此我們需要透過 </a:t>
            </a:r>
            <a:r>
              <a:rPr lang="en-US" altLang="zh-TW" dirty="0"/>
              <a:t>CI </a:t>
            </a:r>
            <a:r>
              <a:rPr lang="zh-TW" altLang="en-US" dirty="0"/>
              <a:t>來找出濾波器與何種影像最相似，幫助使用者理解濾波器所學習到特徵的長相。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p>
          <a:p>
            <a:r>
              <a:rPr lang="zh-TW" altLang="en-US" dirty="0"/>
              <a:t>它能夠代表目標濾波器所學習到的影像特徵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《Neuroscience》[6]</a:t>
            </a:r>
            <a:r>
              <a:rPr lang="zh-TW" altLang="en-US" dirty="0"/>
              <a:t>的介紹，</a:t>
            </a:r>
            <a:endParaRPr lang="en-US" altLang="zh-TW" dirty="0"/>
          </a:p>
          <a:p>
            <a:r>
              <a:rPr lang="zh-TW" altLang="en-US" dirty="0"/>
              <a:t>彩色影像從進入眼睛到大腦感知我們稱為主要視覺路徑（</a:t>
            </a:r>
            <a:r>
              <a:rPr lang="en-US" altLang="zh-TW" dirty="0"/>
              <a:t>Central Visual Pathway</a:t>
            </a:r>
            <a:r>
              <a:rPr lang="zh-TW" altLang="en-US" dirty="0"/>
              <a:t>）詳細路徑就像這張圖，</a:t>
            </a:r>
            <a:endParaRPr lang="en-US" altLang="zh-TW" dirty="0"/>
          </a:p>
          <a:p>
            <a:r>
              <a:rPr lang="zh-TW" altLang="en-US" dirty="0"/>
              <a:t>我們將介紹其中的兩個最重要的部位：視網膜（</a:t>
            </a:r>
            <a:r>
              <a:rPr lang="en-US" altLang="zh-TW" dirty="0"/>
              <a:t>Retina</a:t>
            </a:r>
            <a:r>
              <a:rPr lang="zh-TW" altLang="en-US" dirty="0"/>
              <a:t>）和視覺皮層</a:t>
            </a:r>
            <a:endParaRPr lang="en-US" altLang="zh-TW" dirty="0"/>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視網膜主要負責將接收到的外界光線轉換動作電位並傳輸到大腦，</a:t>
            </a:r>
          </a:p>
          <a:p>
            <a:r>
              <a:rPr lang="zh-TW" altLang="en-US" dirty="0"/>
              <a:t>由感光細胞將光線轉成動作電位，</a:t>
            </a:r>
          </a:p>
          <a:p>
            <a:r>
              <a:rPr lang="zh-TW" altLang="en-US" dirty="0"/>
              <a:t>雙極細胞負責傳遞電位至神經節細胞，</a:t>
            </a:r>
          </a:p>
          <a:p>
            <a:r>
              <a:rPr lang="zh-TW" altLang="en-US" dirty="0"/>
              <a:t>神經節細胞負責傳遞電位至外膝體</a:t>
            </a:r>
          </a:p>
          <a:p>
            <a:r>
              <a:rPr lang="zh-TW" altLang="en-US" dirty="0"/>
              <a:t>水平細胞、無長突細胞則負責中間電位的調節。</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a:t>
            </a:r>
            <a:r>
              <a:rPr lang="en-US" altLang="zh-TW" sz="1200" dirty="0"/>
              <a:t>H. Baier</a:t>
            </a:r>
            <a:r>
              <a:rPr lang="zh-TW" altLang="en-US" sz="1200" dirty="0"/>
              <a:t>發現視網膜除了上面的產生電位之外，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最終輸入影像的不同方面的資訊傳到神經節細胞。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p>
          <a:p>
            <a:r>
              <a:rPr lang="zh-TW" altLang="en-US" dirty="0"/>
              <a:t>視覺皮層為分層架構，</a:t>
            </a:r>
          </a:p>
          <a:p>
            <a:r>
              <a:rPr lang="zh-TW" altLang="en-US" dirty="0"/>
              <a:t>其階層由低到高分別是初級視覺皮層</a:t>
            </a:r>
            <a:r>
              <a:rPr lang="en-US" altLang="zh-TW" dirty="0"/>
              <a:t>(Primary visual cortex, V1)</a:t>
            </a:r>
            <a:r>
              <a:rPr lang="zh-TW" altLang="en-US" dirty="0"/>
              <a:t>和</a:t>
            </a:r>
            <a:r>
              <a:rPr lang="en-US" altLang="zh-TW" dirty="0"/>
              <a:t>V2</a:t>
            </a:r>
            <a:r>
              <a:rPr lang="zh-TW" altLang="en-US" dirty="0"/>
              <a:t>、</a:t>
            </a:r>
            <a:r>
              <a:rPr lang="en-US" altLang="zh-TW" dirty="0"/>
              <a:t>V4</a:t>
            </a:r>
            <a:r>
              <a:rPr lang="zh-TW" altLang="en-US" dirty="0"/>
              <a:t>、</a:t>
            </a:r>
            <a:r>
              <a:rPr lang="en-US" altLang="zh-TW" dirty="0"/>
              <a:t>IT</a:t>
            </a:r>
            <a:r>
              <a:rPr lang="zh-TW" altLang="en-US" dirty="0"/>
              <a:t>層這四層，</a:t>
            </a:r>
          </a:p>
          <a:p>
            <a:r>
              <a:rPr lang="en-US" altLang="zh-TW" dirty="0"/>
              <a:t>Jeff Hawkins </a:t>
            </a:r>
            <a:r>
              <a:rPr lang="zh-TW" altLang="en-US" dirty="0"/>
              <a:t>在 </a:t>
            </a:r>
            <a:r>
              <a:rPr lang="en-US" altLang="zh-TW" dirty="0"/>
              <a:t>On Intelligence </a:t>
            </a:r>
            <a:r>
              <a:rPr lang="zh-TW" altLang="en-US" dirty="0"/>
              <a:t>中認為，</a:t>
            </a:r>
          </a:p>
          <a:p>
            <a:r>
              <a:rPr lang="en-US" altLang="zh-TW" dirty="0"/>
              <a:t>V1</a:t>
            </a:r>
            <a:r>
              <a:rPr lang="zh-TW" altLang="en-US" dirty="0"/>
              <a:t>、</a:t>
            </a:r>
            <a:r>
              <a:rPr lang="en-US" altLang="zh-TW" dirty="0"/>
              <a:t>V2</a:t>
            </a:r>
            <a:r>
              <a:rPr lang="zh-TW" altLang="en-US" dirty="0"/>
              <a:t>、</a:t>
            </a:r>
            <a:r>
              <a:rPr lang="en-US" altLang="zh-TW" dirty="0"/>
              <a:t>V4</a:t>
            </a:r>
            <a:r>
              <a:rPr lang="zh-TW" altLang="en-US" dirty="0"/>
              <a:t>、</a:t>
            </a:r>
            <a:r>
              <a:rPr lang="en-US" altLang="zh-TW" dirty="0"/>
              <a:t>MT</a:t>
            </a:r>
            <a:r>
              <a:rPr lang="zh-TW" altLang="en-US" dirty="0"/>
              <a:t>這四個皮質層實際上是由許多的小皮質層組合而成，</a:t>
            </a:r>
          </a:p>
          <a:p>
            <a:r>
              <a:rPr lang="zh-TW" altLang="en-US" dirty="0"/>
              <a:t>每個小皮質層會蒐集細小的特徵</a:t>
            </a:r>
            <a:r>
              <a:rPr lang="en-US" altLang="zh-TW" dirty="0"/>
              <a:t>(</a:t>
            </a:r>
            <a:r>
              <a:rPr lang="zh-TW" altLang="en-US" dirty="0"/>
              <a:t>例如</a:t>
            </a:r>
            <a:r>
              <a:rPr lang="en-US" altLang="zh-TW" dirty="0"/>
              <a:t>:</a:t>
            </a:r>
            <a:r>
              <a:rPr lang="zh-TW" altLang="en-US" dirty="0"/>
              <a:t>直線、曲線等</a:t>
            </a:r>
            <a:r>
              <a:rPr lang="en-US" altLang="zh-TW" dirty="0"/>
              <a:t>)</a:t>
            </a:r>
            <a:r>
              <a:rPr lang="zh-TW" altLang="en-US" dirty="0"/>
              <a:t>並將特徵組合後傳遞到下一層，</a:t>
            </a:r>
          </a:p>
          <a:p>
            <a:r>
              <a:rPr lang="zh-TW" altLang="en-US" dirty="0"/>
              <a:t>因此隨著層級的升高會漸漸學習到高階皮質會學習到更複雜的特徵</a:t>
            </a:r>
            <a:r>
              <a:rPr lang="en-US" altLang="zh-TW" dirty="0"/>
              <a:t>(</a:t>
            </a:r>
            <a:r>
              <a:rPr lang="zh-TW" altLang="en-US" dirty="0"/>
              <a:t>例如</a:t>
            </a:r>
            <a:r>
              <a:rPr lang="en-US" altLang="zh-TW" dirty="0"/>
              <a:t>:</a:t>
            </a:r>
            <a:r>
              <a:rPr lang="zh-TW" altLang="en-US" dirty="0"/>
              <a:t>手和花朵</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11783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2024/7/1</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2024/7/1</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2024/7/1</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2024/7/1</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6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678806" y="513877"/>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480665" y="2661873"/>
            <a:ext cx="5550441"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 </a:t>
            </a:r>
            <a:r>
              <a:rPr lang="en-US" altLang="zh-TW" sz="2400" dirty="0"/>
              <a:t>H. Baier</a:t>
            </a:r>
            <a:r>
              <a:rPr lang="zh-TW" altLang="en-US" sz="2400" dirty="0"/>
              <a:t>等人發現視網膜除了感知光線之外，不同變種的雙極細胞進行不同平行處理，偵測出影像不同方面的資訊，像是紅藍綠、輪廓、運動方向等等。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視覺皮層為分層架構，其階層由低到高分別是初級視覺皮層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底層皮質會學習到簡單的特徵：線條、曲線</a:t>
            </a:r>
            <a:endParaRPr lang="en-US" altLang="zh-TW" sz="2400" dirty="0"/>
          </a:p>
          <a:p>
            <a:pPr marL="342900" indent="-342900">
              <a:buFont typeface="Arial" panose="020B0604020202020204" pitchFamily="34" charset="0"/>
              <a:buChar char="•"/>
            </a:pPr>
            <a:r>
              <a:rPr lang="zh-TW" altLang="en-US" sz="2400" dirty="0"/>
              <a:t>高層皮質會學習到更豐富的特徵：手、花朵</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不同的影像部位在不同時間進入眼睛，</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而大腦透過皮質持續記錄這些影像部位的特徵，最終在大腦中形成對影像的完整認知</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9" y="192300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高斯卷積模組：使用高斯函數取代原始卷積操作中的內積，使計算結果具有相似度的意義</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函數，目的為過濾高斯卷積過小的輸出</a:t>
            </a:r>
            <a:endParaRPr lang="en-US" altLang="zh-TW" sz="2400" dirty="0"/>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空間位置保留合併機制：模擬層狀合併架構和「眼球跳動」，將不同的響應圖乘上時間遺忘函數進行合併。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dirty="0"/>
          </a:p>
        </p:txBody>
      </p:sp>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特徵圖對應法：從輸入影像在模型每層的響應圖中找到造成最大響應值濾波器的對應影像並將其組合起來。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3169" y="2395656"/>
            <a:ext cx="7611356" cy="2426509"/>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D19363-EBFE-4B78-A5B1-8462FE105B6F}"/>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
        <p:nvSpPr>
          <p:cNvPr id="5" name="文字方塊 4">
            <a:extLst>
              <a:ext uri="{FF2B5EF4-FFF2-40B4-BE49-F238E27FC236}">
                <a16:creationId xmlns:a16="http://schemas.microsoft.com/office/drawing/2014/main" id="{125E6489-14FC-4642-9BE1-89724FFBAE18}"/>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3018397-B8C5-43DA-9FC3-BF7E30377412}"/>
              </a:ext>
            </a:extLst>
          </p:cNvPr>
          <p:cNvSpPr txBox="1"/>
          <p:nvPr/>
        </p:nvSpPr>
        <p:spPr>
          <a:xfrm>
            <a:off x="1072325" y="1439924"/>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優點：</a:t>
            </a:r>
            <a:endParaRPr lang="en-US" altLang="zh-TW" sz="2400" dirty="0"/>
          </a:p>
          <a:p>
            <a:pPr marL="800100" lvl="1" indent="-342900">
              <a:buFont typeface="Arial" panose="020B0604020202020204" pitchFamily="34" charset="0"/>
              <a:buChar char="•"/>
            </a:pPr>
            <a:r>
              <a:rPr lang="zh-TW" altLang="en-US" sz="2400" dirty="0"/>
              <a:t>透過視覺化來觀察每一層特徵</a:t>
            </a:r>
            <a:endParaRPr lang="en-US" altLang="zh-TW" sz="2400" dirty="0"/>
          </a:p>
          <a:p>
            <a:pPr marL="800100" lvl="1" indent="-342900">
              <a:buFont typeface="Arial" panose="020B0604020202020204" pitchFamily="34" charset="0"/>
              <a:buChar char="•"/>
            </a:pPr>
            <a:r>
              <a:rPr lang="zh-TW" altLang="en-US" sz="2400" dirty="0"/>
              <a:t>透過特徵可以解釋預測結果</a:t>
            </a:r>
            <a:endParaRPr lang="en-US" altLang="zh-TW" sz="2400" dirty="0"/>
          </a:p>
          <a:p>
            <a:endParaRPr lang="en-US" altLang="zh-TW" sz="2400" dirty="0"/>
          </a:p>
          <a:p>
            <a:pPr marL="342900" indent="-342900">
              <a:buFont typeface="Arial" panose="020B0604020202020204" pitchFamily="34" charset="0"/>
              <a:buChar char="•"/>
            </a:pPr>
            <a:r>
              <a:rPr lang="zh-TW" altLang="en-US" sz="2400" dirty="0"/>
              <a:t>缺點</a:t>
            </a:r>
            <a:endParaRPr lang="en-US" altLang="zh-TW" sz="2400" dirty="0"/>
          </a:p>
          <a:p>
            <a:pPr marL="800100" lvl="1" indent="-342900">
              <a:buFont typeface="Arial" panose="020B0604020202020204" pitchFamily="34" charset="0"/>
              <a:buChar char="•"/>
            </a:pPr>
            <a:r>
              <a:rPr lang="zh-TW" altLang="en-US" sz="2400" dirty="0"/>
              <a:t>只能處理灰階影像</a:t>
            </a:r>
            <a:endParaRPr lang="en-US" altLang="zh-TW" sz="2400" dirty="0"/>
          </a:p>
          <a:p>
            <a:pPr marL="800100" lvl="1" indent="-342900">
              <a:buFont typeface="Arial" panose="020B0604020202020204" pitchFamily="34" charset="0"/>
              <a:buChar char="•"/>
            </a:pPr>
            <a:r>
              <a:rPr lang="zh-TW" altLang="en-US" sz="2400" dirty="0"/>
              <a:t>訓練速度較慢</a:t>
            </a:r>
            <a:endParaRPr lang="en-US" altLang="zh-TW" sz="2400" dirty="0"/>
          </a:p>
          <a:p>
            <a:pPr marL="800100" lvl="1" indent="-342900">
              <a:buFont typeface="Arial" panose="020B0604020202020204" pitchFamily="34" charset="0"/>
              <a:buChar char="•"/>
            </a:pPr>
            <a:endParaRPr lang="en-US" altLang="zh-TW" sz="2400" dirty="0"/>
          </a:p>
        </p:txBody>
      </p:sp>
    </p:spTree>
    <p:extLst>
      <p:ext uri="{BB962C8B-B14F-4D97-AF65-F5344CB8AC3E}">
        <p14:creationId xmlns:p14="http://schemas.microsoft.com/office/powerpoint/2010/main" val="1099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0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文獻回顧</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dirty="0"/>
              <a:t>可解釋性人工智慧的分類</a:t>
            </a:r>
            <a:endParaRPr lang="en-US" altLang="zh-TW" dirty="0"/>
          </a:p>
          <a:p>
            <a:pPr marL="1485900" lvl="2" indent="-571500">
              <a:buFont typeface="標楷體" panose="03000509000000000000" pitchFamily="65" charset="-120"/>
              <a:buChar char="–"/>
            </a:pPr>
            <a:r>
              <a:rPr lang="zh-TW" altLang="en-US" dirty="0"/>
              <a:t>對於 </a:t>
            </a:r>
            <a:r>
              <a:rPr lang="en-US" altLang="zh-TW" dirty="0"/>
              <a:t>Ante-hoc Explainable Model </a:t>
            </a:r>
            <a:r>
              <a:rPr lang="zh-TW" altLang="en-US" dirty="0"/>
              <a:t>之研究</a:t>
            </a:r>
            <a:endParaRPr lang="en-US" altLang="zh-TW" dirty="0"/>
          </a:p>
          <a:p>
            <a:pPr marL="1485900" lvl="2" indent="-571500">
              <a:buFont typeface="標楷體" panose="03000509000000000000" pitchFamily="65" charset="-120"/>
              <a:buChar char="–"/>
            </a:pPr>
            <a:r>
              <a:rPr lang="zh-TW" altLang="en-US" dirty="0"/>
              <a:t>對於 </a:t>
            </a:r>
            <a:r>
              <a:rPr lang="en-US" altLang="zh-TW" dirty="0"/>
              <a:t>Post-hoc Explainable Method </a:t>
            </a:r>
            <a:r>
              <a:rPr lang="zh-TW" altLang="en-US" dirty="0"/>
              <a:t>之研究</a:t>
            </a:r>
            <a:endParaRPr lang="en-US" altLang="zh-TW" dirty="0"/>
          </a:p>
          <a:p>
            <a:pPr marL="1485900" lvl="2" indent="-571500">
              <a:buFont typeface="標楷體" panose="03000509000000000000" pitchFamily="65" charset="-120"/>
              <a:buChar char="–"/>
            </a:pPr>
            <a:r>
              <a:rPr lang="zh-TW" altLang="en-US" dirty="0"/>
              <a:t>近年可解釋性模型趨勢之研究</a:t>
            </a:r>
            <a:endParaRPr lang="en-US" altLang="zh-TW"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665946" y="440716"/>
            <a:ext cx="6275439" cy="646331"/>
          </a:xfrm>
          <a:prstGeom prst="rect">
            <a:avLst/>
          </a:prstGeom>
          <a:noFill/>
        </p:spPr>
        <p:txBody>
          <a:bodyPr wrap="square" rtlCol="0">
            <a:spAutoFit/>
          </a:bodyPr>
          <a:lstStyle/>
          <a:p>
            <a:pPr marL="0" lvl="2"/>
            <a:r>
              <a:rPr lang="zh-TW" altLang="en-US" sz="3600" dirty="0"/>
              <a:t>可解釋性人工智慧的分類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89649" y="456236"/>
            <a:ext cx="8212697"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目標：設計出具有高準確度與高可解釋性的模型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最著名的模型便是機器學習中的決策樹</a:t>
            </a:r>
            <a:r>
              <a:rPr lang="en-US" altLang="zh-TW" sz="2400" dirty="0"/>
              <a:t>(Decision Tree, DT)</a:t>
            </a:r>
            <a:r>
              <a:rPr lang="zh-TW" altLang="en-US" sz="2400" dirty="0"/>
              <a:t>，此外還有</a:t>
            </a:r>
            <a:r>
              <a:rPr lang="en-US" altLang="zh-TW" sz="2400" dirty="0"/>
              <a:t>Nest Generalized Exemplar(NGE)</a:t>
            </a:r>
            <a:r>
              <a:rPr lang="zh-TW" altLang="en-US" sz="2400" dirty="0"/>
              <a:t>、</a:t>
            </a:r>
            <a:r>
              <a:rPr lang="en-US" altLang="zh-TW" sz="2400" dirty="0"/>
              <a:t>Adaptive-Network-Based Fuzzy Inference</a:t>
            </a:r>
            <a:r>
              <a:rPr lang="zh-TW" altLang="en-US" sz="2400" dirty="0"/>
              <a:t> </a:t>
            </a:r>
            <a:r>
              <a:rPr lang="en-US" altLang="zh-TW" sz="2400" dirty="0"/>
              <a:t>System(ANFIS)</a:t>
            </a:r>
            <a:r>
              <a:rPr lang="zh-TW" altLang="en-US" sz="2400" dirty="0"/>
              <a:t>、</a:t>
            </a:r>
            <a:r>
              <a:rPr lang="en-US" altLang="zh-TW" sz="2400" dirty="0"/>
              <a:t>Collection of High Importance Random Path Snippets (CHIRPS)</a:t>
            </a:r>
            <a:r>
              <a:rPr lang="zh-TW" altLang="en-US" sz="2400" dirty="0"/>
              <a:t>等模型。</a:t>
            </a:r>
          </a:p>
          <a:p>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75303" y="480292"/>
            <a:ext cx="8212505"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r>
              <a:rPr lang="zh-TW" altLang="en-US" sz="2400" dirty="0"/>
              <a:t>：</a:t>
            </a:r>
            <a:r>
              <a:rPr lang="en-US" altLang="zh-TW" sz="2400" dirty="0"/>
              <a:t>LRP</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r>
              <a:rPr lang="zh-TW" altLang="en-US" sz="2400" dirty="0"/>
              <a:t>：</a:t>
            </a:r>
            <a:r>
              <a:rPr lang="en-US" altLang="zh-TW" sz="2400" dirty="0"/>
              <a:t>LIME</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r>
              <a:rPr lang="en-US" altLang="zh-TW" sz="2400" dirty="0"/>
              <a:t>SHAP</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RM</a:t>
            </a:r>
            <a:r>
              <a:rPr lang="zh-TW" altLang="en-US" sz="2400" dirty="0">
                <a:latin typeface="標楷體" panose="03000509000000000000" pitchFamily="65" charset="-120"/>
                <a:ea typeface="標楷體" panose="03000509000000000000" pitchFamily="65" charset="-120"/>
              </a:rPr>
              <a:t>的定義</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響應篩選模組之設計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1026" name="Picture 2">
            <a:extLst>
              <a:ext uri="{FF2B5EF4-FFF2-40B4-BE49-F238E27FC236}">
                <a16:creationId xmlns:a16="http://schemas.microsoft.com/office/drawing/2014/main" id="{93EE9B36-5C3C-48BC-BD42-03CB28FD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49" y="1308707"/>
            <a:ext cx="8507896" cy="47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197796" y="4549851"/>
            <a:ext cx="2549902" cy="369332"/>
          </a:xfrm>
          <a:prstGeom prst="rect">
            <a:avLst/>
          </a:prstGeom>
          <a:noFill/>
        </p:spPr>
        <p:txBody>
          <a:bodyPr wrap="square" rtlCol="0">
            <a:spAutoFit/>
          </a:bodyPr>
          <a:lstStyle/>
          <a:p>
            <a:r>
              <a:rPr lang="zh-TW" altLang="en-US" dirty="0"/>
              <a:t>特徵傳遞區塊每層架構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F80B65A-8020-4379-8EBB-1DF1A779F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2" name="矩形: 圓角 1">
            <a:extLst>
              <a:ext uri="{FF2B5EF4-FFF2-40B4-BE49-F238E27FC236}">
                <a16:creationId xmlns:a16="http://schemas.microsoft.com/office/drawing/2014/main" id="{0C3AB9DF-46D4-409C-8C18-185D26C8C561}"/>
              </a:ext>
            </a:extLst>
          </p:cNvPr>
          <p:cNvSpPr/>
          <p:nvPr/>
        </p:nvSpPr>
        <p:spPr>
          <a:xfrm>
            <a:off x="3375574" y="1971414"/>
            <a:ext cx="342412" cy="13454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公司提出的一種低成本的加權歐式距離公式。這個公式可以用兩個顏色的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空間中的距離，而</a:t>
            </a:r>
            <a:r>
              <a:rPr lang="en-US" altLang="zh-TW" sz="2400" dirty="0"/>
              <a:t>Lab</a:t>
            </a:r>
            <a:r>
              <a:rPr lang="zh-TW" altLang="en-US" sz="2400" dirty="0"/>
              <a:t>空間則是目前描述人眼可見所有色彩最完整的色彩空間。</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425723" y="3204376"/>
            <a:ext cx="6463676" cy="2572607"/>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99" y="3317333"/>
            <a:ext cx="4150473" cy="2572607"/>
          </a:xfrm>
          <a:prstGeom prst="rect">
            <a:avLst/>
          </a:prstGeom>
        </p:spPr>
      </p:pic>
    </p:spTree>
    <p:extLst>
      <p:ext uri="{BB962C8B-B14F-4D97-AF65-F5344CB8AC3E}">
        <p14:creationId xmlns:p14="http://schemas.microsoft.com/office/powerpoint/2010/main" val="11106886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28080" y="401491"/>
            <a:ext cx="6160661" cy="646331"/>
          </a:xfrm>
          <a:prstGeom prst="rect">
            <a:avLst/>
          </a:prstGeom>
          <a:noFill/>
        </p:spPr>
        <p:txBody>
          <a:bodyPr wrap="none" rtlCol="0">
            <a:spAutoFit/>
          </a:bodyPr>
          <a:lstStyle/>
          <a:p>
            <a:r>
              <a:rPr lang="zh-TW" altLang="en-US" sz="3600" dirty="0"/>
              <a:t>灰階前處理的設計與實現</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pic>
        <p:nvPicPr>
          <p:cNvPr id="7" name="Picture 2">
            <a:extLst>
              <a:ext uri="{FF2B5EF4-FFF2-40B4-BE49-F238E27FC236}">
                <a16:creationId xmlns:a16="http://schemas.microsoft.com/office/drawing/2014/main" id="{12E9AAD1-D93B-4A32-8748-082427847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AE1261A0-E6BC-4FE5-B17F-97DB0797B27E}"/>
              </a:ext>
            </a:extLst>
          </p:cNvPr>
          <p:cNvSpPr/>
          <p:nvPr/>
        </p:nvSpPr>
        <p:spPr>
          <a:xfrm>
            <a:off x="3293304" y="3808841"/>
            <a:ext cx="342412" cy="12376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15669" y="458935"/>
            <a:ext cx="6160661" cy="646331"/>
          </a:xfrm>
          <a:prstGeom prst="rect">
            <a:avLst/>
          </a:prstGeom>
          <a:noFill/>
        </p:spPr>
        <p:txBody>
          <a:bodyPr wrap="none" rtlCol="0">
            <a:spAutoFit/>
          </a:bodyPr>
          <a:lstStyle/>
          <a:p>
            <a:r>
              <a:rPr lang="zh-TW" altLang="en-US" sz="3600" dirty="0"/>
              <a:t>灰階前處理的設計與實現</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pic>
        <p:nvPicPr>
          <p:cNvPr id="13" name="Picture 2">
            <a:extLst>
              <a:ext uri="{FF2B5EF4-FFF2-40B4-BE49-F238E27FC236}">
                <a16:creationId xmlns:a16="http://schemas.microsoft.com/office/drawing/2014/main" id="{0B4E8220-3AEC-4CEF-8902-E284B674F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BECB64E9-F3E4-4DFA-8103-0BF925AD3D9A}"/>
              </a:ext>
            </a:extLst>
          </p:cNvPr>
          <p:cNvSpPr/>
          <p:nvPr/>
        </p:nvSpPr>
        <p:spPr>
          <a:xfrm>
            <a:off x="3871273"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F82B6566-500D-4BF7-A973-FCD1BB109FD4}"/>
              </a:ext>
            </a:extLst>
          </p:cNvPr>
          <p:cNvSpPr/>
          <p:nvPr/>
        </p:nvSpPr>
        <p:spPr>
          <a:xfrm>
            <a:off x="5835221"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9082FCF-4F2F-4DAB-92F3-416309C33A06}"/>
              </a:ext>
            </a:extLst>
          </p:cNvPr>
          <p:cNvSpPr/>
          <p:nvPr/>
        </p:nvSpPr>
        <p:spPr>
          <a:xfrm>
            <a:off x="7595806" y="3757083"/>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4A8E2185-A0AE-473C-8D04-7E3F5ADC3564}"/>
              </a:ext>
            </a:extLst>
          </p:cNvPr>
          <p:cNvSpPr/>
          <p:nvPr/>
        </p:nvSpPr>
        <p:spPr>
          <a:xfrm>
            <a:off x="5835221"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007AE46F-3966-4E25-8864-4CE4AE06F55F}"/>
              </a:ext>
            </a:extLst>
          </p:cNvPr>
          <p:cNvSpPr/>
          <p:nvPr/>
        </p:nvSpPr>
        <p:spPr>
          <a:xfrm>
            <a:off x="7593727"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75278"/>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濾波器初始化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3FBB8CB7-B105-4E70-B377-25D78A3CE88A}"/>
                  </a:ext>
                </a:extLst>
              </p:cNvPr>
              <p:cNvSpPr txBox="1"/>
              <p:nvPr/>
            </p:nvSpPr>
            <p:spPr>
              <a:xfrm>
                <a:off x="1617851" y="1899061"/>
                <a:ext cx="9398081" cy="305987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，能夠在使用非線性激活函數情況下，解決梯度消失問題。</a:t>
                </a:r>
                <a:endParaRPr lang="en-US" altLang="zh-TW" sz="2400" b="0" dirty="0"/>
              </a:p>
            </p:txBody>
          </p:sp>
        </mc:Choice>
        <mc:Fallback>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617851" y="1899061"/>
                <a:ext cx="9398081" cy="3059877"/>
              </a:xfrm>
              <a:prstGeom prst="rect">
                <a:avLst/>
              </a:prstGeom>
              <a:blipFill>
                <a:blip r:embed="rId3"/>
                <a:stretch>
                  <a:fillRect l="-843" r="-454" b="-37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466926" y="426892"/>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高斯卷積模組</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Window</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將歐式距離輸入進高斯函數中計算出每個</a:t>
            </a:r>
            <a:r>
              <a:rPr lang="en-US" altLang="zh-TW" sz="2400" dirty="0"/>
              <a:t>Window</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430" y="2361980"/>
            <a:ext cx="6489290" cy="1061108"/>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5912" y="4604775"/>
            <a:ext cx="6037336"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5124" name="Picture 4">
            <a:extLst>
              <a:ext uri="{FF2B5EF4-FFF2-40B4-BE49-F238E27FC236}">
                <a16:creationId xmlns:a16="http://schemas.microsoft.com/office/drawing/2014/main" id="{330963D6-8006-4176-8C0E-6AA4D6315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83627" y="2544124"/>
            <a:ext cx="8224746" cy="293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82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3B8B7B02-A36F-4C46-8C66-F966B3A8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349094" y="382070"/>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11" name="矩形: 圓角 10">
            <a:extLst>
              <a:ext uri="{FF2B5EF4-FFF2-40B4-BE49-F238E27FC236}">
                <a16:creationId xmlns:a16="http://schemas.microsoft.com/office/drawing/2014/main" id="{5CF5836B-FF70-4CDC-85D5-C1CE15799BC6}"/>
              </a:ext>
            </a:extLst>
          </p:cNvPr>
          <p:cNvSpPr/>
          <p:nvPr/>
        </p:nvSpPr>
        <p:spPr>
          <a:xfrm>
            <a:off x="3954932" y="1947296"/>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419831" y="3769743"/>
            <a:ext cx="42033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6443087"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3A8CBB94-394D-470E-84BB-6814F092DB82}"/>
              </a:ext>
            </a:extLst>
          </p:cNvPr>
          <p:cNvSpPr/>
          <p:nvPr/>
        </p:nvSpPr>
        <p:spPr>
          <a:xfrm>
            <a:off x="8198412" y="1941320"/>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242D8D34-E3E1-4A66-A4E6-5CADD3E4E68F}"/>
              </a:ext>
            </a:extLst>
          </p:cNvPr>
          <p:cNvSpPr/>
          <p:nvPr/>
        </p:nvSpPr>
        <p:spPr>
          <a:xfrm>
            <a:off x="8198411"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424AEC60-E795-4855-92C2-08654DFB994B}"/>
              </a:ext>
            </a:extLst>
          </p:cNvPr>
          <p:cNvSpPr/>
          <p:nvPr/>
        </p:nvSpPr>
        <p:spPr>
          <a:xfrm>
            <a:off x="6443087"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65406" y="458375"/>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a:t>
                </a:r>
                <a:r>
                  <a:rPr lang="en-US" altLang="zh-TW" sz="2400" dirty="0"/>
                  <a:t>RM</a:t>
                </a:r>
                <a:r>
                  <a:rPr lang="zh-TW" altLang="en-US" sz="2400" dirty="0"/>
                  <a:t>中響應較弱的值，保留響應較強的值，從而在後續產生可解釋性圖片時能有更好的呈現效果。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3"/>
                <a:stretch>
                  <a:fillRect l="-852" t="-1600"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4"/>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pic>
        <p:nvPicPr>
          <p:cNvPr id="17" name="Picture 2">
            <a:extLst>
              <a:ext uri="{FF2B5EF4-FFF2-40B4-BE49-F238E27FC236}">
                <a16:creationId xmlns:a16="http://schemas.microsoft.com/office/drawing/2014/main" id="{CAE19A24-5622-4BF7-9279-5A1653292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097A9DC1-6382-4281-8628-B3696BF41446}"/>
              </a:ext>
            </a:extLst>
          </p:cNvPr>
          <p:cNvSpPr/>
          <p:nvPr/>
        </p:nvSpPr>
        <p:spPr>
          <a:xfrm>
            <a:off x="4550155" y="1950978"/>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2198840-778F-454D-845F-E748A0421ABB}"/>
              </a:ext>
            </a:extLst>
          </p:cNvPr>
          <p:cNvSpPr/>
          <p:nvPr/>
        </p:nvSpPr>
        <p:spPr>
          <a:xfrm>
            <a:off x="5050324" y="3769743"/>
            <a:ext cx="32865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7AC5EA0-B6E2-4555-A819-8FAE9395D91F}"/>
              </a:ext>
            </a:extLst>
          </p:cNvPr>
          <p:cNvSpPr/>
          <p:nvPr/>
        </p:nvSpPr>
        <p:spPr>
          <a:xfrm>
            <a:off x="7023192"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9E7AAE84-777A-46C8-BACE-2EC1355F7EC3}"/>
              </a:ext>
            </a:extLst>
          </p:cNvPr>
          <p:cNvSpPr/>
          <p:nvPr/>
        </p:nvSpPr>
        <p:spPr>
          <a:xfrm>
            <a:off x="7023191"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的位置，將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88972" y="169207"/>
            <a:ext cx="7362888" cy="637097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8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CI</a:t>
            </a:r>
            <a:r>
              <a:rPr lang="zh-TW" altLang="en-US" sz="2000" dirty="0">
                <a:latin typeface="標楷體" panose="03000509000000000000" pitchFamily="65" charset="-120"/>
                <a:ea typeface="標楷體" panose="03000509000000000000" pitchFamily="65" charset="-120"/>
              </a:rPr>
              <a:t>的定義</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視覺化後的解釋</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全連接層的可解釋性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3329856" y="321390"/>
            <a:ext cx="5532284" cy="646331"/>
          </a:xfrm>
          <a:prstGeom prst="rect">
            <a:avLst/>
          </a:prstGeom>
          <a:noFill/>
        </p:spPr>
        <p:txBody>
          <a:bodyPr wrap="none" rtlCol="0">
            <a:spAutoFit/>
          </a:bodyPr>
          <a:lstStyle/>
          <a:p>
            <a:r>
              <a:rPr lang="zh-TW" altLang="en-US" sz="3600" dirty="0"/>
              <a:t>回顧 </a:t>
            </a:r>
            <a:r>
              <a:rPr lang="en-US" altLang="zh-TW" sz="3600" dirty="0"/>
              <a:t>—</a:t>
            </a:r>
            <a:r>
              <a:rPr lang="zh-TW" altLang="en-US" sz="3600" dirty="0"/>
              <a:t> </a:t>
            </a:r>
            <a:r>
              <a:rPr lang="en-US" altLang="zh-TW" sz="3600" dirty="0"/>
              <a:t>RM</a:t>
            </a:r>
            <a:r>
              <a:rPr lang="zh-TW" altLang="en-US" sz="3600" dirty="0"/>
              <a:t>、</a:t>
            </a:r>
            <a:r>
              <a:rPr lang="en-US" altLang="zh-TW" sz="3600" dirty="0"/>
              <a:t>ARM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endParaRPr lang="en-US" altLang="zh-TW" sz="2400" dirty="0"/>
          </a:p>
        </p:txBody>
      </p:sp>
      <p:pic>
        <p:nvPicPr>
          <p:cNvPr id="6146" name="Picture 2">
            <a:extLst>
              <a:ext uri="{FF2B5EF4-FFF2-40B4-BE49-F238E27FC236}">
                <a16:creationId xmlns:a16="http://schemas.microsoft.com/office/drawing/2014/main" id="{50CD0757-88F8-4745-A1F3-90A5F7C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4549" y="3168421"/>
            <a:ext cx="10502898" cy="25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5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a:t>
            </a:r>
            <a:r>
              <a:rPr lang="zh-TW" altLang="en-US" sz="2400"/>
              <a:t>濾波器代表特徵的長相</a:t>
            </a:r>
            <a:endParaRPr lang="en-US" altLang="zh-TW" sz="2400" dirty="0"/>
          </a:p>
          <a:p>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pic>
        <p:nvPicPr>
          <p:cNvPr id="5" name="圖片 4">
            <a:extLst>
              <a:ext uri="{FF2B5EF4-FFF2-40B4-BE49-F238E27FC236}">
                <a16:creationId xmlns:a16="http://schemas.microsoft.com/office/drawing/2014/main" id="{E5AF2826-EEE2-4BF8-8EBD-F03EB7A1A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563" y="1394842"/>
            <a:ext cx="6174873" cy="4815348"/>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53" y="1281273"/>
            <a:ext cx="8271293" cy="5576727"/>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357" y="1483050"/>
            <a:ext cx="7957032" cy="5374950"/>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4" name="圖片 3">
            <a:extLst>
              <a:ext uri="{FF2B5EF4-FFF2-40B4-BE49-F238E27FC236}">
                <a16:creationId xmlns:a16="http://schemas.microsoft.com/office/drawing/2014/main" id="{62FF8A19-1E48-4782-97A9-BB96D0C8F07C}"/>
              </a:ext>
            </a:extLst>
          </p:cNvPr>
          <p:cNvPicPr>
            <a:picLocks noChangeAspect="1"/>
          </p:cNvPicPr>
          <p:nvPr/>
        </p:nvPicPr>
        <p:blipFill>
          <a:blip r:embed="rId2"/>
          <a:stretch>
            <a:fillRect/>
          </a:stretch>
        </p:blipFill>
        <p:spPr>
          <a:xfrm>
            <a:off x="3147467" y="5342297"/>
            <a:ext cx="6794746" cy="1073584"/>
          </a:xfrm>
          <a:prstGeom prst="rect">
            <a:avLst/>
          </a:prstGeom>
        </p:spPr>
      </p:pic>
      <p:pic>
        <p:nvPicPr>
          <p:cNvPr id="4098" name="Picture 2">
            <a:extLst>
              <a:ext uri="{FF2B5EF4-FFF2-40B4-BE49-F238E27FC236}">
                <a16:creationId xmlns:a16="http://schemas.microsoft.com/office/drawing/2014/main" id="{D2F4108B-78F5-41DC-BB4B-FF5B0726B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964" y="1367407"/>
            <a:ext cx="7389043" cy="386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資料集介紹</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MNIST</a:t>
            </a:r>
            <a:r>
              <a:rPr lang="zh-TW" altLang="en-US" sz="2000" dirty="0">
                <a:latin typeface="標楷體" panose="03000509000000000000" pitchFamily="65" charset="-120"/>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MNIST </a:t>
            </a:r>
            <a:r>
              <a:rPr lang="zh-TW" altLang="en-US" sz="2000" dirty="0">
                <a:solidFill>
                  <a:srgbClr val="000000"/>
                </a:solidFill>
                <a:latin typeface="+mj-lt"/>
                <a:ea typeface="標楷體" panose="03000509000000000000" pitchFamily="65" charset="-120"/>
              </a:rPr>
              <a:t>資料集</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Fashion MNIST </a:t>
            </a:r>
            <a:r>
              <a:rPr lang="zh-TW" altLang="en-US" sz="2000" dirty="0">
                <a:solidFill>
                  <a:srgbClr val="000000"/>
                </a:solidFill>
                <a:latin typeface="+mj-lt"/>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實驗設計</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t>MNIST </a:t>
            </a:r>
            <a:r>
              <a:rPr lang="zh-TW" altLang="en-US" sz="2000" dirty="0"/>
              <a:t>實驗設計</a:t>
            </a:r>
            <a:endParaRPr lang="en-US" altLang="zh-TW" sz="2000" dirty="0"/>
          </a:p>
          <a:p>
            <a:pPr marL="1485900" lvl="2" indent="-571500">
              <a:buFont typeface="標楷體" panose="03000509000000000000" pitchFamily="65" charset="-120"/>
              <a:buChar char="–"/>
            </a:pPr>
            <a:r>
              <a:rPr lang="zh-TW" altLang="en-US" sz="2000" dirty="0"/>
              <a:t>彩色資料集實驗設計</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 name="圖片 2">
            <a:extLst>
              <a:ext uri="{FF2B5EF4-FFF2-40B4-BE49-F238E27FC236}">
                <a16:creationId xmlns:a16="http://schemas.microsoft.com/office/drawing/2014/main" id="{013FDC7A-7374-49C3-81A5-61F213F2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10060"/>
            <a:ext cx="12192000" cy="2097248"/>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實驗結果</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實驗結果</a:t>
            </a:r>
            <a:r>
              <a:rPr lang="zh-TW" altLang="en-US" sz="2000" dirty="0">
                <a:latin typeface="標楷體" panose="03000509000000000000" pitchFamily="65" charset="-120"/>
                <a:ea typeface="標楷體" panose="03000509000000000000" pitchFamily="65" charset="-120"/>
              </a:rPr>
              <a:t>資料</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66</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與</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之灰階比較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與</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之灰階比較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276183" y="3122762"/>
            <a:ext cx="5419866" cy="2157160"/>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405556"/>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1033837" y="2027659"/>
            <a:ext cx="5187548" cy="369332"/>
          </a:xfrm>
          <a:prstGeom prst="rect">
            <a:avLst/>
          </a:prstGeom>
          <a:noFill/>
        </p:spPr>
        <p:txBody>
          <a:bodyPr wrap="square" rtlCol="0">
            <a:spAutoFit/>
          </a:bodyPr>
          <a:lstStyle/>
          <a:p>
            <a:r>
              <a:rPr lang="zh-TW" altLang="en-US" sz="1800" dirty="0"/>
              <a:t>歐式距離</a:t>
            </a:r>
            <a:r>
              <a:rPr lang="en-US" altLang="zh-TW" sz="1800" dirty="0"/>
              <a:t>(Euclidean)</a:t>
            </a:r>
            <a:r>
              <a:rPr lang="zh-TW" altLang="en-US" sz="1800" dirty="0"/>
              <a:t>：直接計算</a:t>
            </a:r>
            <a:r>
              <a:rPr lang="en-US" altLang="zh-TW" sz="1800" dirty="0"/>
              <a:t>RGB</a:t>
            </a:r>
            <a:r>
              <a:rPr lang="zh-TW" altLang="en-US" sz="1800" dirty="0"/>
              <a:t>值的歐式距離</a:t>
            </a:r>
            <a:endParaRPr lang="en-US" altLang="zh-TW" sz="1800" dirty="0"/>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199736" y="5452444"/>
            <a:ext cx="2518763" cy="646331"/>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公式：本實驗主要使用的方法</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7272012" y="1343361"/>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332453" y="2027659"/>
            <a:ext cx="4600467" cy="1754326"/>
          </a:xfrm>
          <a:prstGeom prst="rect">
            <a:avLst/>
          </a:prstGeom>
          <a:noFill/>
        </p:spPr>
        <p:txBody>
          <a:bodyPr wrap="square" rtlCol="0">
            <a:spAutoFit/>
          </a:bodyPr>
          <a:lstStyle/>
          <a:p>
            <a:r>
              <a:rPr lang="en-US" altLang="zh-TW" dirty="0"/>
              <a:t>Weight Euclidean </a:t>
            </a:r>
            <a:r>
              <a:rPr lang="zh-TW" altLang="en-US" dirty="0"/>
              <a:t>公式：</a:t>
            </a:r>
            <a:endParaRPr lang="en-US" altLang="zh-TW" dirty="0"/>
          </a:p>
          <a:p>
            <a:r>
              <a:rPr lang="zh-TW" altLang="en-US" sz="1800" dirty="0"/>
              <a:t>根據</a:t>
            </a:r>
            <a:r>
              <a:rPr lang="en-US" altLang="zh-TW" sz="1800" dirty="0"/>
              <a:t>2019</a:t>
            </a:r>
            <a:r>
              <a:rPr lang="zh-TW" altLang="en-US" sz="1800" dirty="0"/>
              <a:t>年伽馬校正論文，人們對於每個顏色的亮度感知呈現不同的非線性曲線，因此對於不同的色彩的權重應該要是不同的，因此我們參考了一種常見計算色差的加權歐氏距離的公式</a:t>
            </a:r>
            <a:endParaRPr lang="zh-TW" altLang="en-US" dirty="0"/>
          </a:p>
        </p:txBody>
      </p:sp>
    </p:spTree>
    <p:extLst>
      <p:ext uri="{BB962C8B-B14F-4D97-AF65-F5344CB8AC3E}">
        <p14:creationId xmlns:p14="http://schemas.microsoft.com/office/powerpoint/2010/main" val="34152688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002874" y="4537961"/>
            <a:ext cx="2182314" cy="369332"/>
          </a:xfrm>
          <a:prstGeom prst="rect">
            <a:avLst/>
          </a:prstGeom>
          <a:noFill/>
        </p:spPr>
        <p:txBody>
          <a:bodyPr wrap="square" rtlCol="0">
            <a:spAutoFit/>
          </a:bodyPr>
          <a:lstStyle/>
          <a:p>
            <a:r>
              <a:rPr lang="en-US" altLang="zh-TW" dirty="0"/>
              <a:t>SF2213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004843" y="4537961"/>
            <a:ext cx="2182314" cy="369332"/>
          </a:xfrm>
          <a:prstGeom prst="rect">
            <a:avLst/>
          </a:prstGeom>
          <a:noFill/>
        </p:spPr>
        <p:txBody>
          <a:bodyPr wrap="square" rtlCol="0">
            <a:spAutoFit/>
          </a:bodyPr>
          <a:lstStyle/>
          <a:p>
            <a:r>
              <a:rPr lang="en-US" altLang="zh-TW" dirty="0"/>
              <a:t>SF2231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8895202" y="4537961"/>
            <a:ext cx="2182314" cy="369332"/>
          </a:xfrm>
          <a:prstGeom prst="rect">
            <a:avLst/>
          </a:prstGeom>
          <a:noFill/>
        </p:spPr>
        <p:txBody>
          <a:bodyPr wrap="square" rtlCol="0">
            <a:spAutoFit/>
          </a:bodyPr>
          <a:lstStyle/>
          <a:p>
            <a:r>
              <a:rPr lang="en-US" altLang="zh-TW" dirty="0"/>
              <a:t>SF6112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0331" y="2383279"/>
            <a:ext cx="3385999"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1644" y="1026153"/>
            <a:ext cx="2503953" cy="3993583"/>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11644" y="5120689"/>
            <a:ext cx="2503953" cy="1783743"/>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69789" y="1026154"/>
            <a:ext cx="2461843" cy="3993582"/>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85497" y="5120688"/>
            <a:ext cx="2446135" cy="17373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1938992"/>
          </a:xfrm>
          <a:prstGeom prst="rect">
            <a:avLst/>
          </a:prstGeom>
          <a:noFill/>
        </p:spPr>
        <p:txBody>
          <a:bodyPr wrap="square" rtlCol="0">
            <a:spAutoFit/>
          </a:bodyPr>
          <a:lstStyle/>
          <a:p>
            <a:r>
              <a:rPr lang="en-US" altLang="zh-TW" sz="2000" dirty="0"/>
              <a:t>Normal-SFM</a:t>
            </a:r>
            <a:r>
              <a:rPr lang="zh-TW" altLang="en-US" sz="2000" dirty="0"/>
              <a:t>：色彩輸出通道：</a:t>
            </a:r>
            <a:r>
              <a:rPr lang="en-US" altLang="zh-TW" sz="2000" dirty="0"/>
              <a:t>{30, 225, 625} </a:t>
            </a:r>
            <a:r>
              <a:rPr lang="zh-TW" altLang="en-US" sz="2000" dirty="0"/>
              <a:t>輪廓輸出通道</a:t>
            </a:r>
            <a:r>
              <a:rPr lang="en-US" altLang="zh-TW" sz="2000" dirty="0"/>
              <a:t>{70, 625, 1225}</a:t>
            </a:r>
          </a:p>
          <a:p>
            <a:r>
              <a:rPr lang="en-US" altLang="zh-TW" sz="2000" dirty="0"/>
              <a:t>Tiny-SFM</a:t>
            </a:r>
            <a:r>
              <a:rPr lang="zh-TW" altLang="en-US" sz="2000" dirty="0"/>
              <a:t>：色彩輸出通道：</a:t>
            </a:r>
            <a:r>
              <a:rPr lang="en-US" altLang="zh-TW" sz="2000" dirty="0"/>
              <a:t>{30, 100, 225} </a:t>
            </a:r>
            <a:r>
              <a:rPr lang="zh-TW" altLang="en-US" sz="2000" dirty="0"/>
              <a:t>輪廓輸出通道</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 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歐式距離對更複雜或是從在位移、旋轉、縮放會需要更多的濾波器學習這些特徵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3AC2D494-0D60-4332-AD39-86A8AA4704EF}"/>
              </a:ext>
            </a:extLst>
          </p:cNvPr>
          <p:cNvSpPr txBox="1"/>
          <p:nvPr/>
        </p:nvSpPr>
        <p:spPr>
          <a:xfrm>
            <a:off x="6644139" y="1193814"/>
            <a:ext cx="4422668" cy="400110"/>
          </a:xfrm>
          <a:prstGeom prst="rect">
            <a:avLst/>
          </a:prstGeom>
          <a:noFill/>
        </p:spPr>
        <p:txBody>
          <a:bodyPr wrap="square" rtlCol="0">
            <a:spAutoFit/>
          </a:bodyPr>
          <a:lstStyle/>
          <a:p>
            <a:r>
              <a:rPr lang="en-US" altLang="zh-TW" sz="2000" dirty="0"/>
              <a:t>Triangle </a:t>
            </a:r>
            <a:r>
              <a:rPr lang="zh-TW" altLang="en-US" sz="2000" dirty="0"/>
              <a:t>函數</a:t>
            </a:r>
            <a:r>
              <a:rPr lang="en-US" altLang="zh-TW" sz="2000" dirty="0"/>
              <a:t>:</a:t>
            </a:r>
          </a:p>
        </p:txBody>
      </p:sp>
      <p:pic>
        <p:nvPicPr>
          <p:cNvPr id="20" name="圖片 19">
            <a:extLst>
              <a:ext uri="{FF2B5EF4-FFF2-40B4-BE49-F238E27FC236}">
                <a16:creationId xmlns:a16="http://schemas.microsoft.com/office/drawing/2014/main" id="{1D5A0484-E2C2-4059-8734-2D54A9283BDD}"/>
              </a:ext>
            </a:extLst>
          </p:cNvPr>
          <p:cNvPicPr>
            <a:picLocks noChangeAspect="1"/>
          </p:cNvPicPr>
          <p:nvPr/>
        </p:nvPicPr>
        <p:blipFill>
          <a:blip r:embed="rId2"/>
          <a:stretch>
            <a:fillRect/>
          </a:stretch>
        </p:blipFill>
        <p:spPr>
          <a:xfrm>
            <a:off x="6601755" y="2256095"/>
            <a:ext cx="5401632" cy="866667"/>
          </a:xfrm>
          <a:prstGeom prst="rect">
            <a:avLst/>
          </a:prstGeom>
        </p:spPr>
      </p:pic>
      <p:pic>
        <p:nvPicPr>
          <p:cNvPr id="21" name="圖片 20">
            <a:extLst>
              <a:ext uri="{FF2B5EF4-FFF2-40B4-BE49-F238E27FC236}">
                <a16:creationId xmlns:a16="http://schemas.microsoft.com/office/drawing/2014/main" id="{1A5582EF-D221-4C4D-A707-C06ADEFA1455}"/>
              </a:ext>
            </a:extLst>
          </p:cNvPr>
          <p:cNvPicPr>
            <a:picLocks noChangeAspect="1"/>
          </p:cNvPicPr>
          <p:nvPr/>
        </p:nvPicPr>
        <p:blipFill>
          <a:blip r:embed="rId3"/>
          <a:stretch>
            <a:fillRect/>
          </a:stretch>
        </p:blipFill>
        <p:spPr>
          <a:xfrm>
            <a:off x="3435610" y="3631721"/>
            <a:ext cx="5320780" cy="2725899"/>
          </a:xfrm>
          <a:prstGeom prst="rect">
            <a:avLst/>
          </a:prstGeom>
        </p:spPr>
      </p:pic>
      <p:sp>
        <p:nvSpPr>
          <p:cNvPr id="22" name="文字方塊 21">
            <a:extLst>
              <a:ext uri="{FF2B5EF4-FFF2-40B4-BE49-F238E27FC236}">
                <a16:creationId xmlns:a16="http://schemas.microsoft.com/office/drawing/2014/main" id="{44F94E02-2A1B-49F8-B26D-068BA69D298C}"/>
              </a:ext>
            </a:extLst>
          </p:cNvPr>
          <p:cNvSpPr txBox="1"/>
          <p:nvPr/>
        </p:nvSpPr>
        <p:spPr>
          <a:xfrm>
            <a:off x="747071" y="1193814"/>
            <a:ext cx="4422668" cy="400110"/>
          </a:xfrm>
          <a:prstGeom prst="rect">
            <a:avLst/>
          </a:prstGeom>
          <a:noFill/>
        </p:spPr>
        <p:txBody>
          <a:bodyPr wrap="square" rtlCol="0">
            <a:spAutoFit/>
          </a:bodyPr>
          <a:lstStyle/>
          <a:p>
            <a:r>
              <a:rPr lang="zh-TW" altLang="en-US" sz="2000" dirty="0"/>
              <a:t>高斯函數</a:t>
            </a:r>
            <a:r>
              <a:rPr lang="en-US" altLang="zh-TW" sz="2000" dirty="0"/>
              <a:t>:</a:t>
            </a:r>
          </a:p>
        </p:txBody>
      </p:sp>
      <p:pic>
        <p:nvPicPr>
          <p:cNvPr id="23" name="圖片 22">
            <a:extLst>
              <a:ext uri="{FF2B5EF4-FFF2-40B4-BE49-F238E27FC236}">
                <a16:creationId xmlns:a16="http://schemas.microsoft.com/office/drawing/2014/main" id="{296AD249-6C7A-4378-A48E-32C1C0103B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7071" y="2108828"/>
            <a:ext cx="5052700" cy="939447"/>
          </a:xfrm>
          <a:prstGeom prst="rect">
            <a:avLst/>
          </a:prstGeom>
        </p:spPr>
      </p:pic>
    </p:spTree>
    <p:extLst>
      <p:ext uri="{BB962C8B-B14F-4D97-AF65-F5344CB8AC3E}">
        <p14:creationId xmlns:p14="http://schemas.microsoft.com/office/powerpoint/2010/main" val="2471285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326722" y="1276935"/>
            <a:ext cx="10103277"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a:t>
            </a:r>
            <a:r>
              <a:rPr lang="zh-TW" altLang="en-US" sz="2400" dirty="0"/>
              <a:t>所介紹，以下是彩色影像在主要視覺路徑</a:t>
            </a:r>
            <a:r>
              <a:rPr lang="en-US" altLang="zh-TW" sz="2400" dirty="0"/>
              <a:t>(Central Visual Pathway) </a:t>
            </a:r>
            <a:r>
              <a:rPr lang="zh-TW" altLang="en-US" sz="2400" dirty="0"/>
              <a:t>會經過的部位，我們將介紹其中的兩個最重要的部位：視網膜 </a:t>
            </a:r>
            <a:r>
              <a:rPr lang="en-US" altLang="zh-TW" sz="2400" dirty="0"/>
              <a:t>(Retina)</a:t>
            </a:r>
            <a:r>
              <a:rPr lang="zh-TW" altLang="en-US" sz="2400" dirty="0"/>
              <a:t> 、視覺皮層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682" y="2725159"/>
            <a:ext cx="5038636" cy="3532598"/>
          </a:xfrm>
          <a:prstGeom prst="rect">
            <a:avLst/>
          </a:prstGeom>
        </p:spPr>
      </p:pic>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越後面的層數其可視化出來的特徵變越趨近於完整，並且透過這些可視化的圖片來對模型的決策過程進行解釋。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本研究在色彩的特徵提取與可視化方法上更是提出了創新的方法，透過引入 </a:t>
            </a:r>
            <a:r>
              <a:rPr lang="en-US" altLang="zh-TW" sz="2400" dirty="0"/>
              <a:t>PCCS </a:t>
            </a:r>
            <a:r>
              <a:rPr lang="zh-TW" altLang="en-US" sz="2400" dirty="0"/>
              <a:t>色相環和 </a:t>
            </a:r>
            <a:r>
              <a:rPr lang="en-US" altLang="zh-TW" sz="2400" dirty="0"/>
              <a:t>6 </a:t>
            </a:r>
            <a:r>
              <a:rPr lang="zh-TW" altLang="en-US" sz="2400" dirty="0"/>
              <a:t>種基礎色的概念，設計了色彩感知區塊，解決了分別處理顏色 和輪廓的衝突問題，有效的提取出單純的顏色特徵</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206049"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視網膜主要負責將接收到的外界光線轉換電位並送到外膝體中</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水平細胞、無長突細胞：調節電位傳遞</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879" y="1186087"/>
            <a:ext cx="3433136" cy="4865668"/>
          </a:xfrm>
          <a:prstGeom prst="rect">
            <a:avLst/>
          </a:prstGeom>
        </p:spPr>
      </p:pic>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14614</TotalTime>
  <Words>6794</Words>
  <Application>Microsoft Office PowerPoint</Application>
  <PresentationFormat>寬螢幕</PresentationFormat>
  <Paragraphs>823</Paragraphs>
  <Slides>85</Slides>
  <Notes>47</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85</vt:i4>
      </vt:variant>
    </vt:vector>
  </HeadingPairs>
  <TitlesOfParts>
    <vt:vector size="92" baseType="lpstr">
      <vt:lpstr>Aptos</vt:lpstr>
      <vt:lpstr>Inter</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499</cp:revision>
  <dcterms:created xsi:type="dcterms:W3CDTF">2024-06-17T05:20:27Z</dcterms:created>
  <dcterms:modified xsi:type="dcterms:W3CDTF">2024-07-01T12:03:19Z</dcterms:modified>
</cp:coreProperties>
</file>